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82" r:id="rId3"/>
    <p:sldId id="460" r:id="rId4"/>
    <p:sldId id="469" r:id="rId5"/>
    <p:sldId id="470" r:id="rId6"/>
    <p:sldId id="471" r:id="rId7"/>
    <p:sldId id="472" r:id="rId8"/>
    <p:sldId id="473" r:id="rId9"/>
    <p:sldId id="474" r:id="rId10"/>
    <p:sldId id="476" r:id="rId11"/>
    <p:sldId id="475" r:id="rId12"/>
    <p:sldId id="478" r:id="rId13"/>
    <p:sldId id="477" r:id="rId14"/>
    <p:sldId id="479" r:id="rId15"/>
    <p:sldId id="484" r:id="rId16"/>
    <p:sldId id="485" r:id="rId17"/>
    <p:sldId id="486" r:id="rId18"/>
    <p:sldId id="487" r:id="rId19"/>
    <p:sldId id="480" r:id="rId20"/>
    <p:sldId id="461" r:id="rId21"/>
    <p:sldId id="483" r:id="rId22"/>
    <p:sldId id="464" r:id="rId23"/>
    <p:sldId id="482" r:id="rId24"/>
    <p:sldId id="278" r:id="rId25"/>
    <p:sldId id="273" r:id="rId26"/>
    <p:sldId id="274" r:id="rId27"/>
    <p:sldId id="275"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69"/>
            <p14:sldId id="470"/>
            <p14:sldId id="471"/>
            <p14:sldId id="472"/>
            <p14:sldId id="473"/>
            <p14:sldId id="474"/>
            <p14:sldId id="476"/>
            <p14:sldId id="475"/>
            <p14:sldId id="478"/>
            <p14:sldId id="477"/>
            <p14:sldId id="479"/>
            <p14:sldId id="484"/>
            <p14:sldId id="485"/>
            <p14:sldId id="486"/>
            <p14:sldId id="487"/>
            <p14:sldId id="480"/>
            <p14:sldId id="461"/>
            <p14:sldId id="483"/>
            <p14:sldId id="464"/>
            <p14:sldId id="482"/>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4660"/>
  </p:normalViewPr>
  <p:slideViewPr>
    <p:cSldViewPr>
      <p:cViewPr varScale="1">
        <p:scale>
          <a:sx n="72" d="100"/>
          <a:sy n="72" d="100"/>
        </p:scale>
        <p:origin x="-108" y="-516"/>
      </p:cViewPr>
      <p:guideLst>
        <p:guide orient="horz" pos="2160"/>
        <p:guide pos="2880"/>
      </p:guideLst>
    </p:cSldViewPr>
  </p:slideViewPr>
  <p:notesTextViewPr>
    <p:cViewPr>
      <p:scale>
        <a:sx n="1" d="1"/>
        <a:sy n="1" d="1"/>
      </p:scale>
      <p:origin x="0" y="0"/>
    </p:cViewPr>
  </p:notesTextViewPr>
  <p:sorterViewPr>
    <p:cViewPr>
      <p:scale>
        <a:sx n="100" d="100"/>
        <a:sy n="100" d="100"/>
      </p:scale>
      <p:origin x="0" y="36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Other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Other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Other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Other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10.wav"/><Relationship Id="rId7" Type="http://schemas.openxmlformats.org/officeDocument/2006/relationships/image" Target="../media/image20.wmf"/><Relationship Id="rId12" Type="http://schemas.openxmlformats.org/officeDocument/2006/relationships/image" Target="../media/image23.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10.wav"/><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14.wav"/><Relationship Id="rId7" Type="http://schemas.openxmlformats.org/officeDocument/2006/relationships/image" Target="../media/image24.w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audio" Target="../media/media14.wav"/><Relationship Id="rId9"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1.xml"/><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wmf"/><Relationship Id="rId3" Type="http://schemas.microsoft.com/office/2007/relationships/media" Target="../media/media6.wav"/><Relationship Id="rId7" Type="http://schemas.openxmlformats.org/officeDocument/2006/relationships/image" Target="../media/image10.wmf"/><Relationship Id="rId12" Type="http://schemas.openxmlformats.org/officeDocument/2006/relationships/oleObject" Target="../embeddings/oleObject5.bin"/><Relationship Id="rId2" Type="http://schemas.openxmlformats.org/officeDocument/2006/relationships/tags" Target="../tags/tag4.xml"/><Relationship Id="rId16"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5" Type="http://schemas.openxmlformats.org/officeDocument/2006/relationships/image" Target="../media/image14.wmf"/><Relationship Id="rId10" Type="http://schemas.openxmlformats.org/officeDocument/2006/relationships/oleObject" Target="../embeddings/oleObject4.bin"/><Relationship Id="rId4" Type="http://schemas.openxmlformats.org/officeDocument/2006/relationships/audio" Target="../media/media6.wav"/><Relationship Id="rId9" Type="http://schemas.openxmlformats.org/officeDocument/2006/relationships/image" Target="../media/image11.wmf"/><Relationship Id="rId1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16.w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9.wav"/><Relationship Id="rId7" Type="http://schemas.openxmlformats.org/officeDocument/2006/relationships/image" Target="../media/image17.w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9.wav"/><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2.4 Other vector spaces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585"/>
    </mc:Choice>
    <mc:Fallback xmlns="">
      <p:transition spd="slow" advTm="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All polynomials are a linear combination of monomials</a:t>
            </a:r>
            <a:br>
              <a:rPr lang="en-US" dirty="0" smtClean="0"/>
            </a:br>
            <a:r>
              <a:rPr lang="en-US" dirty="0" smtClean="0"/>
              <a:t>with</a:t>
            </a:r>
            <a:r>
              <a:rPr lang="en-US" dirty="0"/>
              <a:t> </a:t>
            </a:r>
            <a:r>
              <a:rPr lang="en-US" dirty="0" smtClean="0"/>
              <a:t>coefficients equal to 1:</a:t>
            </a:r>
          </a:p>
          <a:p>
            <a:pPr lvl="1"/>
            <a:endParaRPr lang="en-US" dirty="0"/>
          </a:p>
          <a:p>
            <a:pPr lvl="1"/>
            <a:endParaRPr lang="en-US" dirty="0" smtClean="0"/>
          </a:p>
          <a:p>
            <a:pPr lvl="1"/>
            <a:r>
              <a:rPr lang="en-US" dirty="0" smtClean="0"/>
              <a:t>For example, if </a:t>
            </a: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x</a:t>
            </a:r>
            <a:r>
              <a:rPr lang="en-US" baseline="30000" dirty="0">
                <a:latin typeface="Times New Roman" panose="02020603050405020304" pitchFamily="18" charset="0"/>
              </a:rPr>
              <a:t>5</a:t>
            </a:r>
            <a:r>
              <a:rPr lang="en-US" dirty="0">
                <a:latin typeface="Times New Roman" panose="02020603050405020304" pitchFamily="18" charset="0"/>
              </a:rPr>
              <a:t> + 0.2</a:t>
            </a:r>
            <a:r>
              <a:rPr lang="en-US" i="1" dirty="0">
                <a:latin typeface="Times New Roman" panose="02020603050405020304" pitchFamily="18" charset="0"/>
              </a:rPr>
              <a:t>x</a:t>
            </a:r>
            <a:r>
              <a:rPr lang="en-US" i="1" baseline="30000" dirty="0">
                <a:latin typeface="Times New Roman" panose="02020603050405020304" pitchFamily="18" charset="0"/>
              </a:rPr>
              <a:t>2</a:t>
            </a:r>
            <a:r>
              <a:rPr lang="en-US" dirty="0">
                <a:latin typeface="Times New Roman" panose="02020603050405020304" pitchFamily="18" charset="0"/>
              </a:rPr>
              <a:t> + 0.5</a:t>
            </a:r>
            <a:r>
              <a:rPr lang="en-US" i="1" dirty="0">
                <a:latin typeface="Times New Roman" panose="02020603050405020304" pitchFamily="18" charset="0"/>
              </a:rPr>
              <a:t>x</a:t>
            </a:r>
            <a:r>
              <a:rPr lang="en-US" i="1" baseline="30000" dirty="0">
                <a:latin typeface="Times New Roman" panose="02020603050405020304" pitchFamily="18" charset="0"/>
              </a:rPr>
              <a:t> </a:t>
            </a:r>
            <a:r>
              <a:rPr lang="en-US" dirty="0">
                <a:latin typeface="Times New Roman" panose="02020603050405020304" pitchFamily="18" charset="0"/>
              </a:rPr>
              <a:t> + 0.9</a:t>
            </a:r>
            <a:endParaRPr lang="en-US" i="1" dirty="0">
              <a:latin typeface="Times New Roman" panose="02020603050405020304" pitchFamily="18" charset="0"/>
            </a:endParaRPr>
          </a:p>
          <a:p>
            <a:pPr marL="457200" lvl="1" indent="0">
              <a:buNone/>
            </a:pPr>
            <a:r>
              <a:rPr lang="en-US" dirty="0" smtClean="0"/>
              <a:t>	then </a:t>
            </a:r>
            <a:r>
              <a:rPr lang="en-US" i="1" dirty="0" smtClean="0">
                <a:latin typeface="Times New Roman" panose="02020603050405020304" pitchFamily="18" charset="0"/>
              </a:rPr>
              <a:t>p</a:t>
            </a:r>
            <a:r>
              <a:rPr lang="en-US" dirty="0" smtClean="0">
                <a:latin typeface="Times New Roman" panose="02020603050405020304" pitchFamily="18" charset="0"/>
              </a:rPr>
              <a:t> = </a:t>
            </a:r>
            <a:endParaRPr lang="en-US"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039723316"/>
              </p:ext>
            </p:extLst>
          </p:nvPr>
        </p:nvGraphicFramePr>
        <p:xfrm>
          <a:off x="3731924" y="2311112"/>
          <a:ext cx="1486477" cy="502227"/>
        </p:xfrm>
        <a:graphic>
          <a:graphicData uri="http://schemas.openxmlformats.org/presentationml/2006/ole">
            <mc:AlternateContent xmlns:mc="http://schemas.openxmlformats.org/markup-compatibility/2006">
              <mc:Choice xmlns:v="urn:schemas-microsoft-com:vml" Requires="v">
                <p:oleObj spid="_x0000_s167970" name="Equation" r:id="rId6" imgW="1104840" imgH="457200" progId="Equation.DSMT4">
                  <p:embed/>
                </p:oleObj>
              </mc:Choice>
              <mc:Fallback>
                <p:oleObj name="Equation" r:id="rId6" imgW="1104840" imgH="457200" progId="Equation.DSMT4">
                  <p:embed/>
                  <p:pic>
                    <p:nvPicPr>
                      <p:cNvPr id="0" name=""/>
                      <p:cNvPicPr>
                        <a:picLocks noChangeAspect="1" noChangeArrowheads="1"/>
                      </p:cNvPicPr>
                      <p:nvPr/>
                    </p:nvPicPr>
                    <p:blipFill>
                      <a:blip r:embed="rId7"/>
                      <a:srcRect/>
                      <a:stretch>
                        <a:fillRect/>
                      </a:stretch>
                    </p:blipFill>
                    <p:spPr bwMode="auto">
                      <a:xfrm>
                        <a:off x="3731924" y="2311112"/>
                        <a:ext cx="1486477" cy="5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43227107"/>
              </p:ext>
            </p:extLst>
          </p:nvPr>
        </p:nvGraphicFramePr>
        <p:xfrm>
          <a:off x="2467981" y="3429000"/>
          <a:ext cx="3198812" cy="404813"/>
        </p:xfrm>
        <a:graphic>
          <a:graphicData uri="http://schemas.openxmlformats.org/presentationml/2006/ole">
            <mc:AlternateContent xmlns:mc="http://schemas.openxmlformats.org/markup-compatibility/2006">
              <mc:Choice xmlns:v="urn:schemas-microsoft-com:vml" Requires="v">
                <p:oleObj spid="_x0000_s167971" name="Equation" r:id="rId8" imgW="2374560" imgH="368280" progId="Equation.DSMT4">
                  <p:embed/>
                </p:oleObj>
              </mc:Choice>
              <mc:Fallback>
                <p:oleObj name="Equation" r:id="rId8" imgW="2374560" imgH="368280" progId="Equation.DSMT4">
                  <p:embed/>
                  <p:pic>
                    <p:nvPicPr>
                      <p:cNvPr id="0" name=""/>
                      <p:cNvPicPr>
                        <a:picLocks noChangeAspect="1" noChangeArrowheads="1"/>
                      </p:cNvPicPr>
                      <p:nvPr/>
                    </p:nvPicPr>
                    <p:blipFill>
                      <a:blip r:embed="rId9"/>
                      <a:srcRect/>
                      <a:stretch>
                        <a:fillRect/>
                      </a:stretch>
                    </p:blipFill>
                    <p:spPr bwMode="auto">
                      <a:xfrm>
                        <a:off x="2467981" y="3429000"/>
                        <a:ext cx="31988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62205522"/>
              </p:ext>
            </p:extLst>
          </p:nvPr>
        </p:nvGraphicFramePr>
        <p:xfrm>
          <a:off x="7439607" y="1572207"/>
          <a:ext cx="375227" cy="404091"/>
        </p:xfrm>
        <a:graphic>
          <a:graphicData uri="http://schemas.openxmlformats.org/presentationml/2006/ole">
            <mc:AlternateContent xmlns:mc="http://schemas.openxmlformats.org/markup-compatibility/2006">
              <mc:Choice xmlns:v="urn:schemas-microsoft-com:vml" Requires="v">
                <p:oleObj spid="_x0000_s167972" name="Equation" r:id="rId10" imgW="279360" imgH="368280" progId="Equation.DSMT4">
                  <p:embed/>
                </p:oleObj>
              </mc:Choice>
              <mc:Fallback>
                <p:oleObj name="Equation" r:id="rId10" imgW="279360" imgH="368280" progId="Equation.DSMT4">
                  <p:embed/>
                  <p:pic>
                    <p:nvPicPr>
                      <p:cNvPr id="0" name=""/>
                      <p:cNvPicPr>
                        <a:picLocks noChangeAspect="1" noChangeArrowheads="1"/>
                      </p:cNvPicPr>
                      <p:nvPr/>
                    </p:nvPicPr>
                    <p:blipFill>
                      <a:blip r:embed="rId11"/>
                      <a:srcRect/>
                      <a:stretch>
                        <a:fillRect/>
                      </a:stretch>
                    </p:blipFill>
                    <p:spPr bwMode="auto">
                      <a:xfrm>
                        <a:off x="7439607" y="1572207"/>
                        <a:ext cx="375227" cy="4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97178918"/>
      </p:ext>
    </p:extLst>
  </p:cSld>
  <p:clrMapOvr>
    <a:masterClrMapping/>
  </p:clrMapOvr>
  <mc:AlternateContent xmlns:mc="http://schemas.openxmlformats.org/markup-compatibility/2006">
    <mc:Choice xmlns:p14="http://schemas.microsoft.com/office/powerpoint/2010/main" Requires="p14">
      <p:transition spd="slow" p14:dur="2000" advTm="51125"/>
    </mc:Choice>
    <mc:Fallback>
      <p:transition spd="slow" advTm="5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Claim:</a:t>
            </a:r>
          </a:p>
          <a:p>
            <a:pPr lvl="1"/>
            <a:r>
              <a:rPr lang="en-US" dirty="0" smtClean="0"/>
              <a:t>With these definitions of scalar multiplication, vector addition,</a:t>
            </a:r>
            <a:br>
              <a:rPr lang="en-US" dirty="0" smtClean="0"/>
            </a:br>
            <a:r>
              <a:rPr lang="en-US" dirty="0" smtClean="0"/>
              <a:t>the zero vector and additive inverses, the set of all polynomials</a:t>
            </a:r>
            <a:br>
              <a:rPr lang="en-US" dirty="0" smtClean="0"/>
            </a:br>
            <a:r>
              <a:rPr lang="en-US" dirty="0" smtClean="0"/>
              <a:t>in the variable </a:t>
            </a:r>
            <a:r>
              <a:rPr lang="en-US" i="1" dirty="0" smtClean="0">
                <a:latin typeface="Times New Roman" panose="02020603050405020304" pitchFamily="18" charset="0"/>
              </a:rPr>
              <a:t>x</a:t>
            </a:r>
            <a:r>
              <a:rPr lang="en-US" dirty="0" smtClean="0"/>
              <a:t> forms a real or complex vector space</a:t>
            </a:r>
          </a:p>
          <a:p>
            <a:pPr lvl="1"/>
            <a:endParaRPr lang="en-US" dirty="0"/>
          </a:p>
          <a:p>
            <a:r>
              <a:rPr lang="en-US" dirty="0" smtClean="0"/>
              <a:t>Engineers often represent the vector space of all polynomials</a:t>
            </a:r>
            <a:br>
              <a:rPr lang="en-US" dirty="0" smtClean="0"/>
            </a:br>
            <a:r>
              <a:rPr lang="en-US" dirty="0" smtClean="0"/>
              <a:t>in the variable </a:t>
            </a:r>
            <a:r>
              <a:rPr lang="en-US" i="1" dirty="0" smtClean="0">
                <a:latin typeface="Times New Roman" panose="02020603050405020304" pitchFamily="18" charset="0"/>
              </a:rPr>
              <a:t>x</a:t>
            </a:r>
            <a:r>
              <a:rPr lang="en-US" dirty="0" smtClean="0"/>
              <a:t> as </a:t>
            </a:r>
            <a:r>
              <a:rPr lang="en-US" b="1" dirty="0" smtClean="0">
                <a:latin typeface="Times New Roman" panose="02020603050405020304" pitchFamily="18" charset="0"/>
              </a:rPr>
              <a:t>R</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a:t> </a:t>
            </a:r>
            <a:r>
              <a:rPr lang="en-US" dirty="0" smtClean="0"/>
              <a:t>or </a:t>
            </a:r>
            <a:r>
              <a:rPr lang="en-US" b="1" dirty="0" smtClean="0">
                <a:latin typeface="Times New Roman" panose="02020603050405020304" pitchFamily="18" charset="0"/>
              </a:rPr>
              <a:t>C</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 depending on whether the </a:t>
            </a:r>
            <a:r>
              <a:rPr lang="en-US" dirty="0">
                <a:latin typeface="Times New Roman" panose="02020603050405020304" pitchFamily="18" charset="0"/>
              </a:rPr>
              <a:t/>
            </a:r>
            <a:br>
              <a:rPr lang="en-US" dirty="0">
                <a:latin typeface="Times New Roman" panose="02020603050405020304" pitchFamily="18" charset="0"/>
              </a:rPr>
            </a:br>
            <a:r>
              <a:rPr lang="en-US" dirty="0" smtClean="0">
                <a:latin typeface="Times New Roman" panose="02020603050405020304" pitchFamily="18" charset="0"/>
              </a:rPr>
              <a:t>coefficients are real or complex, respectively</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84441163"/>
      </p:ext>
    </p:extLst>
  </p:cSld>
  <p:clrMapOvr>
    <a:masterClrMapping/>
  </p:clrMapOvr>
  <mc:AlternateContent xmlns:mc="http://schemas.openxmlformats.org/markup-compatibility/2006">
    <mc:Choice xmlns:p14="http://schemas.microsoft.com/office/powerpoint/2010/main" Requires="p14">
      <p:transition spd="slow" p14:dur="2000" advTm="48384"/>
    </mc:Choice>
    <mc:Fallback>
      <p:transition spd="slow" advTm="4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Next, we will look at continuous functions</a:t>
            </a:r>
          </a:p>
          <a:p>
            <a:pPr lvl="1"/>
            <a:r>
              <a:rPr lang="en-US" dirty="0" smtClean="0"/>
              <a:t>We’re however, interested in those functions that describe</a:t>
            </a:r>
            <a:br>
              <a:rPr lang="en-US" dirty="0" smtClean="0"/>
            </a:br>
            <a:r>
              <a:rPr lang="en-US" dirty="0" smtClean="0"/>
              <a:t>the real world</a:t>
            </a:r>
          </a:p>
          <a:p>
            <a:pPr lvl="1"/>
            <a:r>
              <a:rPr lang="en-US" dirty="0" smtClean="0"/>
              <a:t>Thus, we will refer to such functions as </a:t>
            </a:r>
            <a:r>
              <a:rPr lang="en-US" i="1" dirty="0" smtClean="0"/>
              <a:t>continuous signals</a:t>
            </a:r>
          </a:p>
          <a:p>
            <a:pPr lvl="1"/>
            <a:endParaRPr lang="en-US" dirty="0" smtClean="0"/>
          </a:p>
          <a:p>
            <a:r>
              <a:rPr lang="en-US" dirty="0" smtClean="0"/>
              <a:t>Given </a:t>
            </a:r>
            <a:r>
              <a:rPr lang="en-US" dirty="0" smtClean="0"/>
              <a:t>the continuous signal </a:t>
            </a:r>
            <a:r>
              <a:rPr lang="en-US" i="1" dirty="0" smtClean="0"/>
              <a:t>f</a:t>
            </a:r>
            <a:r>
              <a:rPr lang="en-US" dirty="0" smtClean="0"/>
              <a:t> where</a:t>
            </a:r>
            <a:endParaRPr lang="en-US" dirty="0"/>
          </a:p>
          <a:p>
            <a:pPr marL="457200" lvl="1" indent="0" algn="ctr">
              <a:buNone/>
            </a:pPr>
            <a:r>
              <a:rPr lang="en-US" i="1" dirty="0" smtClean="0">
                <a:latin typeface="Times New Roman" panose="02020603050405020304" pitchFamily="18" charset="0"/>
              </a:rPr>
              <a:t>f</a:t>
            </a:r>
            <a:r>
              <a:rPr lang="en-US" dirty="0" smtClean="0">
                <a:latin typeface="Times New Roman" panose="02020603050405020304" pitchFamily="18" charset="0"/>
              </a:rPr>
              <a:t> (</a:t>
            </a:r>
            <a:r>
              <a:rPr lang="en-US" i="1" dirty="0" smtClean="0">
                <a:latin typeface="Times New Roman" panose="02020603050405020304" pitchFamily="18" charset="0"/>
              </a:rPr>
              <a:t>t</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0.53</a:t>
            </a:r>
            <a:r>
              <a:rPr lang="en-US" i="1" dirty="0" smtClean="0">
                <a:latin typeface="Times New Roman" panose="02020603050405020304" pitchFamily="18" charset="0"/>
              </a:rPr>
              <a:t>e</a:t>
            </a:r>
            <a:r>
              <a:rPr lang="en-US" baseline="30000" dirty="0" smtClean="0">
                <a:latin typeface="Times New Roman" panose="02020603050405020304" pitchFamily="18" charset="0"/>
              </a:rPr>
              <a:t>–</a:t>
            </a:r>
            <a:r>
              <a:rPr lang="en-US" i="1" baseline="30000" dirty="0" smtClean="0">
                <a:latin typeface="Times New Roman" panose="02020603050405020304" pitchFamily="18" charset="0"/>
              </a:rPr>
              <a:t>t</a:t>
            </a:r>
            <a:r>
              <a:rPr lang="en-US" dirty="0">
                <a:latin typeface="Times New Roman" panose="02020603050405020304" pitchFamily="18" charset="0"/>
              </a:rPr>
              <a:t> </a:t>
            </a:r>
            <a:r>
              <a:rPr lang="en-US" dirty="0" smtClean="0">
                <a:latin typeface="Times New Roman" panose="02020603050405020304" pitchFamily="18" charset="0"/>
              </a:rPr>
              <a:t>– 0.97</a:t>
            </a:r>
            <a:r>
              <a:rPr lang="en-US" i="1" dirty="0" smtClean="0">
                <a:latin typeface="Times New Roman" panose="02020603050405020304" pitchFamily="18" charset="0"/>
              </a:rPr>
              <a:t>e</a:t>
            </a:r>
            <a:r>
              <a:rPr lang="en-US" baseline="30000" dirty="0" smtClean="0">
                <a:latin typeface="Times New Roman" panose="02020603050405020304" pitchFamily="18" charset="0"/>
              </a:rPr>
              <a:t>–2</a:t>
            </a:r>
            <a:r>
              <a:rPr lang="en-US" i="1" baseline="30000" dirty="0" smtClean="0">
                <a:latin typeface="Times New Roman" panose="02020603050405020304" pitchFamily="18" charset="0"/>
              </a:rPr>
              <a:t>t</a:t>
            </a:r>
            <a:endParaRPr lang="en-US" i="1" baseline="30000" dirty="0" smtClean="0">
              <a:latin typeface="Times New Roman" panose="02020603050405020304" pitchFamily="18" charset="0"/>
            </a:endParaRPr>
          </a:p>
          <a:p>
            <a:pPr marL="57150" indent="0">
              <a:buNone/>
            </a:pPr>
            <a:r>
              <a:rPr lang="en-US" dirty="0" smtClean="0"/>
              <a:t>     the entries are accessed by </a:t>
            </a:r>
            <a:r>
              <a:rPr lang="en-US" i="1" dirty="0" smtClean="0">
                <a:latin typeface="Times New Roman" panose="02020603050405020304" pitchFamily="18" charset="0"/>
              </a:rPr>
              <a:t>f </a:t>
            </a:r>
            <a:r>
              <a:rPr lang="en-US" dirty="0" smtClean="0">
                <a:latin typeface="Times New Roman" panose="02020603050405020304" pitchFamily="18" charset="0"/>
              </a:rPr>
              <a:t>(</a:t>
            </a:r>
            <a:r>
              <a:rPr lang="en-US" i="1" dirty="0" smtClean="0">
                <a:latin typeface="Times New Roman" panose="02020603050405020304" pitchFamily="18" charset="0"/>
              </a:rPr>
              <a:t>t</a:t>
            </a:r>
            <a:r>
              <a:rPr lang="en-US" dirty="0" smtClean="0">
                <a:latin typeface="Times New Roman" panose="02020603050405020304" pitchFamily="18" charset="0"/>
              </a:rPr>
              <a:t>) </a:t>
            </a:r>
            <a:r>
              <a:rPr lang="en-US" dirty="0" smtClean="0"/>
              <a:t>for some value of </a:t>
            </a:r>
            <a:r>
              <a:rPr lang="en-US" i="1" dirty="0" smtClean="0">
                <a:latin typeface="Times New Roman" panose="02020603050405020304" pitchFamily="18" charset="0"/>
              </a:rPr>
              <a:t>t</a:t>
            </a:r>
            <a:r>
              <a:rPr lang="en-US" dirty="0" smtClean="0">
                <a:latin typeface="Times New Roman" panose="02020603050405020304" pitchFamily="18" charset="0"/>
              </a:rPr>
              <a:t> </a:t>
            </a:r>
            <a:r>
              <a:rPr lang="en-US" dirty="0" smtClean="0"/>
              <a:t>in the</a:t>
            </a:r>
            <a:br>
              <a:rPr lang="en-US" dirty="0" smtClean="0"/>
            </a:br>
            <a:r>
              <a:rPr lang="en-US" dirty="0" smtClean="0"/>
              <a:t>     domain of the non-negative </a:t>
            </a:r>
            <a:r>
              <a:rPr lang="en-US" dirty="0" smtClean="0"/>
              <a:t>reals</a:t>
            </a:r>
            <a:endParaRPr lang="en-US" dirty="0" smtClean="0"/>
          </a:p>
          <a:p>
            <a:pPr marL="57150" indent="0">
              <a:buNone/>
            </a:pPr>
            <a:r>
              <a:rPr lang="en-US" dirty="0"/>
              <a:t>	</a:t>
            </a:r>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86825808"/>
      </p:ext>
    </p:extLst>
  </p:cSld>
  <p:clrMapOvr>
    <a:masterClrMapping/>
  </p:clrMapOvr>
  <mc:AlternateContent xmlns:mc="http://schemas.openxmlformats.org/markup-compatibility/2006">
    <mc:Choice xmlns:p14="http://schemas.microsoft.com/office/powerpoint/2010/main" Requires="p14">
      <p:transition spd="slow" p14:dur="2000" advTm="68164"/>
    </mc:Choice>
    <mc:Fallback>
      <p:transition spd="slow" advTm="6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 continuous signal is a continuous function defined on some fixed domain </a:t>
            </a:r>
            <a:r>
              <a:rPr lang="en-US" i="1" dirty="0" smtClean="0">
                <a:latin typeface="Times New Roman" panose="02020603050405020304" pitchFamily="18" charset="0"/>
              </a:rPr>
              <a:t>D</a:t>
            </a:r>
            <a:r>
              <a:rPr lang="en-US" dirty="0"/>
              <a:t> </a:t>
            </a:r>
            <a:r>
              <a:rPr lang="en-US" dirty="0" smtClean="0"/>
              <a:t>where that domain could be:</a:t>
            </a:r>
          </a:p>
          <a:p>
            <a:pPr lvl="1"/>
            <a:r>
              <a:rPr lang="en-US" dirty="0" smtClean="0"/>
              <a:t>All real values</a:t>
            </a:r>
          </a:p>
          <a:p>
            <a:pPr lvl="1"/>
            <a:r>
              <a:rPr lang="en-US" dirty="0" smtClean="0"/>
              <a:t>All reals greater than or equal to zero</a:t>
            </a:r>
          </a:p>
          <a:p>
            <a:pPr lvl="1"/>
            <a:r>
              <a:rPr lang="en-US" dirty="0" smtClean="0"/>
              <a:t>All real values on an interval </a:t>
            </a:r>
            <a:r>
              <a:rPr lang="en-US" dirty="0" smtClean="0">
                <a:latin typeface="Times New Roman" panose="02020603050405020304" pitchFamily="18" charset="0"/>
              </a:rPr>
              <a:t>[</a:t>
            </a:r>
            <a:r>
              <a:rPr lang="en-US" i="1" dirty="0" smtClean="0">
                <a:latin typeface="Times New Roman" panose="02020603050405020304" pitchFamily="18" charset="0"/>
              </a:rPr>
              <a:t>a</a:t>
            </a:r>
            <a:r>
              <a:rPr lang="en-US" dirty="0" smtClean="0">
                <a:latin typeface="Times New Roman" panose="02020603050405020304" pitchFamily="18" charset="0"/>
              </a:rPr>
              <a:t>, </a:t>
            </a:r>
            <a:r>
              <a:rPr lang="en-US" i="1" dirty="0" smtClean="0">
                <a:latin typeface="Times New Roman" panose="02020603050405020304" pitchFamily="18" charset="0"/>
              </a:rPr>
              <a:t>b</a:t>
            </a:r>
            <a:r>
              <a:rPr lang="en-US" dirty="0" smtClean="0">
                <a:latin typeface="Times New Roman" panose="02020603050405020304" pitchFamily="18" charset="0"/>
              </a:rPr>
              <a:t>]</a:t>
            </a:r>
          </a:p>
          <a:p>
            <a:r>
              <a:rPr lang="en-US" dirty="0" smtClean="0"/>
              <a:t>These are generally represented</a:t>
            </a:r>
          </a:p>
          <a:p>
            <a:pPr marL="457200" lvl="1" indent="0">
              <a:buNone/>
            </a:pPr>
            <a:r>
              <a:rPr lang="en-US" dirty="0"/>
              <a:t>	</a:t>
            </a:r>
            <a:r>
              <a:rPr lang="en-US" dirty="0" smtClean="0"/>
              <a:t>by italicized lower-case </a:t>
            </a:r>
            <a:r>
              <a:rPr lang="en-US" i="1" dirty="0" smtClean="0">
                <a:latin typeface="Times New Roman" panose="02020603050405020304" pitchFamily="18" charset="0"/>
              </a:rPr>
              <a:t>f</a:t>
            </a:r>
            <a:r>
              <a:rPr lang="en-US" dirty="0" smtClean="0"/>
              <a:t>, </a:t>
            </a:r>
            <a:r>
              <a:rPr lang="en-US" i="1" dirty="0" smtClean="0">
                <a:latin typeface="Times New Roman" panose="02020603050405020304" pitchFamily="18" charset="0"/>
              </a:rPr>
              <a:t>g</a:t>
            </a:r>
            <a:r>
              <a:rPr lang="en-US" dirty="0" smtClean="0"/>
              <a:t> and </a:t>
            </a:r>
            <a:r>
              <a:rPr lang="en-US" i="1" dirty="0" smtClean="0">
                <a:latin typeface="Times New Roman" panose="02020603050405020304" pitchFamily="18" charset="0"/>
              </a:rPr>
              <a:t>h</a:t>
            </a:r>
            <a:endParaRPr lang="en-US" dirty="0" smtClean="0"/>
          </a:p>
          <a:p>
            <a:pPr marL="457200" lvl="1" indent="0" algn="ctr">
              <a:buNone/>
            </a:pPr>
            <a:r>
              <a:rPr lang="en-US" i="1" dirty="0" smtClean="0">
                <a:latin typeface="Times New Roman" panose="02020603050405020304" pitchFamily="18" charset="0"/>
              </a:rPr>
              <a:t>f</a:t>
            </a:r>
            <a:r>
              <a:rPr lang="en-US" dirty="0" smtClean="0">
                <a:latin typeface="Times New Roman" panose="02020603050405020304" pitchFamily="18" charset="0"/>
              </a:rPr>
              <a:t>(</a:t>
            </a:r>
            <a:r>
              <a:rPr lang="en-US" i="1" dirty="0" smtClean="0">
                <a:latin typeface="Times New Roman" panose="02020603050405020304" pitchFamily="18" charset="0"/>
              </a:rPr>
              <a:t>t</a:t>
            </a:r>
            <a:r>
              <a:rPr lang="en-US" dirty="0" smtClean="0">
                <a:latin typeface="Times New Roman" panose="02020603050405020304" pitchFamily="18" charset="0"/>
              </a:rPr>
              <a:t>) = 3.723</a:t>
            </a:r>
            <a:r>
              <a:rPr lang="en-US" i="1" dirty="0" smtClean="0">
                <a:latin typeface="Times New Roman" panose="02020603050405020304" pitchFamily="18" charset="0"/>
              </a:rPr>
              <a:t>e</a:t>
            </a:r>
            <a:r>
              <a:rPr lang="en-US" baseline="30000" dirty="0" smtClean="0">
                <a:latin typeface="Times New Roman" panose="02020603050405020304" pitchFamily="18" charset="0"/>
              </a:rPr>
              <a:t>–0.2</a:t>
            </a:r>
            <a:r>
              <a:rPr lang="en-US" i="1" baseline="30000" dirty="0" smtClean="0">
                <a:latin typeface="Times New Roman" panose="02020603050405020304" pitchFamily="18" charset="0"/>
              </a:rPr>
              <a:t>t</a:t>
            </a:r>
          </a:p>
          <a:p>
            <a:pPr lvl="1"/>
            <a:endParaRPr lang="en-US" dirty="0"/>
          </a:p>
          <a:p>
            <a:r>
              <a:rPr lang="en-US" dirty="0" smtClean="0"/>
              <a:t>Such signals are actual real-world measurable values</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535741"/>
      </p:ext>
    </p:extLst>
  </p:cSld>
  <p:clrMapOvr>
    <a:masterClrMapping/>
  </p:clrMapOvr>
  <mc:AlternateContent xmlns:mc="http://schemas.openxmlformats.org/markup-compatibility/2006">
    <mc:Choice xmlns:p14="http://schemas.microsoft.com/office/powerpoint/2010/main" Requires="p14">
      <p:transition spd="slow" p14:dur="2000" advTm="91932"/>
    </mc:Choice>
    <mc:Fallback>
      <p:transition spd="slow" advTm="9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Thus, we may define:</a:t>
            </a:r>
          </a:p>
          <a:p>
            <a:pPr lvl="1"/>
            <a:r>
              <a:rPr lang="en-US" dirty="0" smtClean="0"/>
              <a:t>Scalar multiplication: given </a:t>
            </a:r>
            <a:r>
              <a:rPr lang="en-US" i="1" dirty="0" smtClean="0">
                <a:latin typeface="Times New Roman" panose="02020603050405020304" pitchFamily="18" charset="0"/>
              </a:rPr>
              <a:t>f</a:t>
            </a:r>
            <a:r>
              <a:rPr lang="en-US" dirty="0" smtClean="0"/>
              <a:t>, </a:t>
            </a:r>
            <a:r>
              <a:rPr lang="en-US" i="1" dirty="0" smtClean="0">
                <a:latin typeface="Symbol" panose="05050102010706020507" pitchFamily="18" charset="2"/>
              </a:rPr>
              <a:t>a </a:t>
            </a:r>
            <a:r>
              <a:rPr lang="en-US" i="1" dirty="0" smtClean="0">
                <a:latin typeface="Times New Roman" panose="02020603050405020304" pitchFamily="18" charset="0"/>
              </a:rPr>
              <a:t>f</a:t>
            </a:r>
            <a:r>
              <a:rPr lang="en-US" dirty="0" smtClean="0"/>
              <a:t> is the continuous signal</a:t>
            </a:r>
          </a:p>
          <a:p>
            <a:pPr marL="457200" lvl="1" indent="0" algn="ctr">
              <a:buNone/>
            </a:pPr>
            <a:r>
              <a:rPr lang="en-US" dirty="0" smtClean="0">
                <a:solidFill>
                  <a:prstClr val="white"/>
                </a:solidFill>
                <a:latin typeface="Times New Roman" panose="02020603050405020304" pitchFamily="18" charset="0"/>
              </a:rPr>
              <a:t>(</a:t>
            </a:r>
            <a:r>
              <a:rPr lang="en-US" i="1" dirty="0" smtClean="0">
                <a:solidFill>
                  <a:prstClr val="white"/>
                </a:solidFill>
                <a:latin typeface="Symbol" panose="05050102010706020507" pitchFamily="18" charset="2"/>
              </a:rPr>
              <a:t>a </a:t>
            </a:r>
            <a:r>
              <a:rPr lang="en-US" i="1" dirty="0" smtClean="0">
                <a:solidFill>
                  <a:prstClr val="white"/>
                </a:solidFill>
                <a:latin typeface="Times New Roman" panose="02020603050405020304" pitchFamily="18" charset="0"/>
              </a:rPr>
              <a:t>f</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t</a:t>
            </a:r>
            <a:r>
              <a:rPr lang="en-US" dirty="0" smtClean="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a:t>
            </a:r>
            <a:r>
              <a:rPr lang="en-US" i="1" dirty="0" smtClean="0">
                <a:solidFill>
                  <a:prstClr val="white"/>
                </a:solidFill>
                <a:latin typeface="Symbol" panose="05050102010706020507" pitchFamily="18" charset="2"/>
              </a:rPr>
              <a:t>a </a:t>
            </a:r>
            <a:r>
              <a:rPr lang="en-US" i="1" dirty="0" smtClean="0">
                <a:solidFill>
                  <a:prstClr val="white"/>
                </a:solidFill>
                <a:latin typeface="Times New Roman" panose="02020603050405020304" pitchFamily="18" charset="0"/>
              </a:rPr>
              <a:t>f </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t</a:t>
            </a:r>
            <a:r>
              <a:rPr lang="en-US" dirty="0" smtClean="0">
                <a:solidFill>
                  <a:prstClr val="white"/>
                </a:solidFill>
                <a:latin typeface="Times New Roman" panose="02020603050405020304" pitchFamily="18" charset="0"/>
              </a:rPr>
              <a:t>)</a:t>
            </a:r>
            <a:endParaRPr lang="en-US" i="1" dirty="0">
              <a:solidFill>
                <a:prstClr val="white"/>
              </a:solidFill>
              <a:latin typeface="Times New Roman" panose="02020603050405020304" pitchFamily="18" charset="0"/>
            </a:endParaRPr>
          </a:p>
          <a:p>
            <a:pPr lvl="1"/>
            <a:r>
              <a:rPr lang="en-US" dirty="0" smtClean="0"/>
              <a:t>Vector addition: </a:t>
            </a:r>
            <a:r>
              <a:rPr lang="en-US" dirty="0"/>
              <a:t>given </a:t>
            </a:r>
            <a:r>
              <a:rPr lang="en-US" i="1" dirty="0" smtClean="0">
                <a:latin typeface="Times New Roman" panose="02020603050405020304" pitchFamily="18" charset="0"/>
              </a:rPr>
              <a:t>f</a:t>
            </a:r>
            <a:r>
              <a:rPr lang="en-US" dirty="0" smtClean="0"/>
              <a:t> and </a:t>
            </a:r>
            <a:r>
              <a:rPr lang="en-US" i="1" dirty="0" smtClean="0">
                <a:latin typeface="Times New Roman" panose="02020603050405020304" pitchFamily="18" charset="0"/>
              </a:rPr>
              <a:t>g</a:t>
            </a:r>
            <a:r>
              <a:rPr lang="en-US" dirty="0" smtClean="0"/>
              <a:t>, </a:t>
            </a:r>
            <a:r>
              <a:rPr lang="en-US" i="1" dirty="0" smtClean="0">
                <a:latin typeface="Times New Roman" panose="02020603050405020304" pitchFamily="18" charset="0"/>
              </a:rPr>
              <a:t>f </a:t>
            </a:r>
            <a:r>
              <a:rPr lang="en-US" dirty="0" smtClean="0">
                <a:latin typeface="Times New Roman" panose="02020603050405020304" pitchFamily="18" charset="0"/>
              </a:rPr>
              <a:t>+ </a:t>
            </a:r>
            <a:r>
              <a:rPr lang="en-US" i="1" dirty="0" smtClean="0">
                <a:latin typeface="Times New Roman" panose="02020603050405020304" pitchFamily="18" charset="0"/>
              </a:rPr>
              <a:t>g</a:t>
            </a:r>
            <a:r>
              <a:rPr lang="en-US" dirty="0" smtClean="0"/>
              <a:t> </a:t>
            </a:r>
            <a:r>
              <a:rPr lang="en-US" dirty="0"/>
              <a:t>is the continuous </a:t>
            </a:r>
            <a:r>
              <a:rPr lang="en-US" dirty="0" smtClean="0"/>
              <a:t>signal</a:t>
            </a:r>
            <a:endParaRPr lang="en-US" dirty="0"/>
          </a:p>
          <a:p>
            <a:pPr marL="457200" lvl="1" indent="0" algn="ctr">
              <a:buNone/>
            </a:pPr>
            <a:r>
              <a:rPr lang="en-US" dirty="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f +</a:t>
            </a:r>
            <a:r>
              <a:rPr lang="en-US" dirty="0" smtClean="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g</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t</a:t>
            </a:r>
            <a:r>
              <a:rPr lang="en-US" dirty="0" smtClean="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f </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t</a:t>
            </a:r>
            <a:r>
              <a:rPr lang="en-US" dirty="0" smtClean="0">
                <a:solidFill>
                  <a:prstClr val="white"/>
                </a:solidFill>
                <a:latin typeface="Times New Roman" panose="02020603050405020304" pitchFamily="18" charset="0"/>
              </a:rPr>
              <a:t>)</a:t>
            </a:r>
            <a:r>
              <a:rPr lang="en-US" dirty="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t>
            </a:r>
            <a:r>
              <a:rPr lang="en-US" dirty="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g</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a:t>
            </a:r>
            <a:endParaRPr lang="en-US" i="1" dirty="0">
              <a:solidFill>
                <a:prstClr val="white"/>
              </a:solidFill>
              <a:latin typeface="Times New Roman" panose="02020603050405020304" pitchFamily="18" charset="0"/>
            </a:endParaRPr>
          </a:p>
          <a:p>
            <a:pPr lvl="1"/>
            <a:r>
              <a:rPr lang="en-US" dirty="0" smtClean="0"/>
              <a:t>The zero vector is the zero function</a:t>
            </a:r>
          </a:p>
          <a:p>
            <a:pPr lvl="1"/>
            <a:endParaRPr lang="en-US" dirty="0" smtClean="0"/>
          </a:p>
          <a:p>
            <a:pPr lvl="1"/>
            <a:r>
              <a:rPr lang="en-US" dirty="0" smtClean="0"/>
              <a:t>Additive inverses: </a:t>
            </a:r>
            <a:r>
              <a:rPr lang="en-US" dirty="0"/>
              <a:t>given </a:t>
            </a:r>
            <a:r>
              <a:rPr lang="en-US" i="1" dirty="0" smtClean="0">
                <a:latin typeface="Times New Roman" panose="02020603050405020304" pitchFamily="18" charset="0"/>
              </a:rPr>
              <a:t>f</a:t>
            </a:r>
            <a:r>
              <a:rPr lang="en-US" dirty="0" smtClean="0"/>
              <a:t>, –</a:t>
            </a:r>
            <a:r>
              <a:rPr lang="en-US" i="1" dirty="0" smtClean="0">
                <a:latin typeface="Times New Roman" panose="02020603050405020304" pitchFamily="18" charset="0"/>
              </a:rPr>
              <a:t>f</a:t>
            </a:r>
            <a:r>
              <a:rPr lang="en-US" dirty="0" smtClean="0"/>
              <a:t> </a:t>
            </a:r>
            <a:r>
              <a:rPr lang="en-US" dirty="0"/>
              <a:t>is the </a:t>
            </a:r>
            <a:r>
              <a:rPr lang="en-US" dirty="0" smtClean="0"/>
              <a:t>continuous </a:t>
            </a:r>
            <a:r>
              <a:rPr lang="en-US" dirty="0"/>
              <a:t>signal</a:t>
            </a:r>
          </a:p>
          <a:p>
            <a:pPr marL="457200" lvl="1" indent="0" algn="ctr">
              <a:buNone/>
            </a:pPr>
            <a:r>
              <a:rPr lang="en-US" dirty="0" smtClean="0">
                <a:solidFill>
                  <a:prstClr val="white"/>
                </a:solidFill>
                <a:latin typeface="Times New Roman" panose="02020603050405020304" pitchFamily="18" charset="0"/>
              </a:rPr>
              <a:t>(</a:t>
            </a:r>
            <a:r>
              <a:rPr lang="en-US" dirty="0" smtClean="0"/>
              <a:t>–</a:t>
            </a:r>
            <a:r>
              <a:rPr lang="en-US" i="1" dirty="0" smtClean="0">
                <a:solidFill>
                  <a:prstClr val="white"/>
                </a:solidFill>
                <a:latin typeface="Times New Roman" panose="02020603050405020304" pitchFamily="18" charset="0"/>
              </a:rPr>
              <a:t>f</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 = </a:t>
            </a:r>
            <a:r>
              <a:rPr lang="en-US" i="1" dirty="0" smtClean="0"/>
              <a:t>–</a:t>
            </a:r>
            <a:r>
              <a:rPr lang="en-US" i="1" dirty="0" smtClean="0">
                <a:solidFill>
                  <a:prstClr val="white"/>
                </a:solidFill>
                <a:latin typeface="Times New Roman" panose="02020603050405020304" pitchFamily="18" charset="0"/>
              </a:rPr>
              <a:t>f </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t</a:t>
            </a:r>
            <a:r>
              <a:rPr lang="en-US" dirty="0">
                <a:solidFill>
                  <a:prstClr val="white"/>
                </a:solidFill>
                <a:latin typeface="Times New Roman" panose="02020603050405020304" pitchFamily="18" charset="0"/>
              </a:rPr>
              <a:t>)</a:t>
            </a:r>
            <a:endParaRPr lang="en-US" i="1" dirty="0">
              <a:solidFill>
                <a:prstClr val="white"/>
              </a:solidFill>
              <a:latin typeface="Times New Roman" panose="02020603050405020304" pitchFamily="18" charset="0"/>
            </a:endParaRPr>
          </a:p>
          <a:p>
            <a:pPr marL="457200" lvl="1" indent="0" algn="ctr">
              <a:buNone/>
            </a:pPr>
            <a:endParaRPr lang="en-US" i="1"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284608870"/>
              </p:ext>
            </p:extLst>
          </p:nvPr>
        </p:nvGraphicFramePr>
        <p:xfrm>
          <a:off x="5381625" y="3512979"/>
          <a:ext cx="222250" cy="363538"/>
        </p:xfrm>
        <a:graphic>
          <a:graphicData uri="http://schemas.openxmlformats.org/presentationml/2006/ole">
            <mc:AlternateContent xmlns:mc="http://schemas.openxmlformats.org/markup-compatibility/2006">
              <mc:Choice xmlns:v="urn:schemas-microsoft-com:vml" Requires="v">
                <p:oleObj spid="_x0000_s171026" name="Equation" r:id="rId6" imgW="164880" imgH="330120" progId="Equation.DSMT4">
                  <p:embed/>
                </p:oleObj>
              </mc:Choice>
              <mc:Fallback>
                <p:oleObj name="Equation" r:id="rId6" imgW="164880" imgH="33012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1625" y="3512979"/>
                        <a:ext cx="2222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85106913"/>
              </p:ext>
            </p:extLst>
          </p:nvPr>
        </p:nvGraphicFramePr>
        <p:xfrm>
          <a:off x="4224338" y="3943350"/>
          <a:ext cx="1033462" cy="460375"/>
        </p:xfrm>
        <a:graphic>
          <a:graphicData uri="http://schemas.openxmlformats.org/presentationml/2006/ole">
            <mc:AlternateContent xmlns:mc="http://schemas.openxmlformats.org/markup-compatibility/2006">
              <mc:Choice xmlns:v="urn:schemas-microsoft-com:vml" Requires="v">
                <p:oleObj spid="_x0000_s171027" name="Equation" r:id="rId8" imgW="838080" imgH="419040" progId="Equation.DSMT4">
                  <p:embed/>
                </p:oleObj>
              </mc:Choice>
              <mc:Fallback>
                <p:oleObj name="Equation" r:id="rId8" imgW="838080" imgH="419040" progId="Equation.DSMT4">
                  <p:embed/>
                  <p:pic>
                    <p:nvPicPr>
                      <p:cNvPr id="0" name="Object 5"/>
                      <p:cNvPicPr>
                        <a:picLocks noChangeAspect="1" noChangeArrowheads="1"/>
                      </p:cNvPicPr>
                      <p:nvPr/>
                    </p:nvPicPr>
                    <p:blipFill>
                      <a:blip r:embed="rId9"/>
                      <a:srcRect/>
                      <a:stretch>
                        <a:fillRect/>
                      </a:stretch>
                    </p:blipFill>
                    <p:spPr bwMode="auto">
                      <a:xfrm>
                        <a:off x="4224338" y="3943350"/>
                        <a:ext cx="1033462" cy="460375"/>
                      </a:xfrm>
                      <a:prstGeom prst="rect">
                        <a:avLst/>
                      </a:prstGeom>
                      <a:noFill/>
                      <a:ln>
                        <a:noFill/>
                      </a:ln>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0750625"/>
      </p:ext>
    </p:extLst>
  </p:cSld>
  <p:clrMapOvr>
    <a:masterClrMapping/>
  </p:clrMapOvr>
  <mc:AlternateContent xmlns:mc="http://schemas.openxmlformats.org/markup-compatibility/2006">
    <mc:Choice xmlns:p14="http://schemas.microsoft.com/office/powerpoint/2010/main" Requires="p14">
      <p:transition spd="slow" p14:dur="2000" advTm="96671"/>
    </mc:Choice>
    <mc:Fallback>
      <p:transition spd="slow" advTm="9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35594" b="29263"/>
          <a:stretch/>
        </p:blipFill>
        <p:spPr bwMode="auto">
          <a:xfrm>
            <a:off x="990600" y="2491408"/>
            <a:ext cx="7620000" cy="25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here is a signal </a:t>
            </a:r>
            <a:r>
              <a:rPr lang="en-US" i="1" dirty="0" smtClean="0">
                <a:latin typeface="Times New Roman" panose="02020603050405020304" pitchFamily="18" charset="0"/>
              </a:rPr>
              <a:t>f</a:t>
            </a:r>
            <a:r>
              <a:rPr lang="en-US" dirty="0"/>
              <a:t> </a:t>
            </a:r>
            <a:r>
              <a:rPr lang="en-US" dirty="0" smtClean="0"/>
              <a:t>where </a:t>
            </a:r>
            <a:r>
              <a:rPr lang="en-US" i="1" dirty="0" smtClean="0">
                <a:latin typeface="Times New Roman" panose="02020603050405020304" pitchFamily="18" charset="0"/>
              </a:rPr>
              <a:t>f</a:t>
            </a:r>
            <a:r>
              <a:rPr lang="en-US" dirty="0" smtClean="0">
                <a:latin typeface="Times New Roman" panose="02020603050405020304" pitchFamily="18" charset="0"/>
              </a:rPr>
              <a:t>(</a:t>
            </a:r>
            <a:r>
              <a:rPr lang="en-US" i="1" dirty="0" smtClean="0">
                <a:latin typeface="Times New Roman" panose="02020603050405020304" pitchFamily="18" charset="0"/>
              </a:rPr>
              <a:t>t</a:t>
            </a:r>
            <a:r>
              <a:rPr lang="en-US" dirty="0" smtClean="0">
                <a:latin typeface="Times New Roman" panose="02020603050405020304" pitchFamily="18" charset="0"/>
              </a:rPr>
              <a:t>) = </a:t>
            </a:r>
            <a:r>
              <a:rPr lang="en-US" i="1" dirty="0" smtClean="0">
                <a:latin typeface="Times New Roman" panose="02020603050405020304" pitchFamily="18" charset="0"/>
              </a:rPr>
              <a:t>e</a:t>
            </a:r>
            <a:r>
              <a:rPr lang="en-US" i="1" baseline="30000" dirty="0" smtClean="0">
                <a:latin typeface="Times New Roman" panose="02020603050405020304" pitchFamily="18" charset="0"/>
              </a:rPr>
              <a:t>–t</a:t>
            </a:r>
            <a:endParaRPr lang="en-US" baseline="30000" dirty="0" smtClean="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88689661"/>
      </p:ext>
    </p:extLst>
  </p:cSld>
  <p:clrMapOvr>
    <a:masterClrMapping/>
  </p:clrMapOvr>
  <mc:AlternateContent xmlns:mc="http://schemas.openxmlformats.org/markup-compatibility/2006">
    <mc:Choice xmlns:p14="http://schemas.microsoft.com/office/powerpoint/2010/main" Requires="p14">
      <p:transition spd="slow" p14:dur="2000" advTm="10861"/>
    </mc:Choice>
    <mc:Fallback>
      <p:transition spd="slow" advTm="1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5999" b="29040"/>
          <a:stretch/>
        </p:blipFill>
        <p:spPr bwMode="auto">
          <a:xfrm>
            <a:off x="990600" y="2517913"/>
            <a:ext cx="7620000" cy="257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Here is that signal multiplied by the scalar 0.7</a:t>
            </a:r>
            <a:endParaRPr lang="en-US" dirty="0" smtClean="0"/>
          </a:p>
          <a:p>
            <a:pPr lvl="1"/>
            <a:endParaRPr lang="en-US"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387323"/>
      </p:ext>
    </p:extLst>
  </p:cSld>
  <p:clrMapOvr>
    <a:masterClrMapping/>
  </p:clrMapOvr>
  <mc:AlternateContent xmlns:mc="http://schemas.openxmlformats.org/markup-compatibility/2006">
    <mc:Choice xmlns:p14="http://schemas.microsoft.com/office/powerpoint/2010/main" Requires="p14">
      <p:transition spd="slow" p14:dur="2000" advTm="7551"/>
    </mc:Choice>
    <mc:Fallback>
      <p:transition spd="slow" advTm="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4242" b="31156"/>
          <a:stretch/>
        </p:blipFill>
        <p:spPr bwMode="auto">
          <a:xfrm>
            <a:off x="990600" y="2517913"/>
            <a:ext cx="7620000" cy="254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Here is the sum of two signals </a:t>
            </a:r>
            <a:r>
              <a:rPr lang="en-US" dirty="0" smtClean="0">
                <a:latin typeface="Times New Roman" panose="02020603050405020304" pitchFamily="18" charset="0"/>
              </a:rPr>
              <a:t>1.8</a:t>
            </a:r>
            <a:r>
              <a:rPr lang="en-US" i="1" dirty="0" smtClean="0">
                <a:latin typeface="Times New Roman" panose="02020603050405020304" pitchFamily="18" charset="0"/>
              </a:rPr>
              <a:t>e</a:t>
            </a:r>
            <a:r>
              <a:rPr lang="en-US" baseline="30000" dirty="0" smtClean="0">
                <a:latin typeface="Times New Roman" panose="02020603050405020304" pitchFamily="18" charset="0"/>
              </a:rPr>
              <a:t>–2</a:t>
            </a:r>
            <a:r>
              <a:rPr lang="en-US" i="1" baseline="30000" dirty="0" smtClean="0">
                <a:latin typeface="Times New Roman" panose="02020603050405020304" pitchFamily="18" charset="0"/>
              </a:rPr>
              <a:t>t</a:t>
            </a:r>
            <a:r>
              <a:rPr lang="en-US" dirty="0" smtClean="0"/>
              <a:t> and </a:t>
            </a:r>
            <a:r>
              <a:rPr lang="en-US" dirty="0" smtClean="0">
                <a:latin typeface="Times New Roman" panose="02020603050405020304" pitchFamily="18" charset="0"/>
              </a:rPr>
              <a:t>–0.8e</a:t>
            </a:r>
            <a:r>
              <a:rPr lang="en-US" baseline="30000" dirty="0" smtClean="0">
                <a:latin typeface="Times New Roman" panose="02020603050405020304" pitchFamily="18" charset="0"/>
              </a:rPr>
              <a:t>–</a:t>
            </a:r>
            <a:r>
              <a:rPr lang="en-US" i="1" baseline="30000" dirty="0" smtClean="0">
                <a:latin typeface="Times New Roman" panose="02020603050405020304" pitchFamily="18" charset="0"/>
              </a:rPr>
              <a:t>t</a:t>
            </a:r>
            <a:endParaRPr lang="en-US" i="1" baseline="30000" dirty="0" smtClean="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07813172"/>
      </p:ext>
    </p:extLst>
  </p:cSld>
  <p:clrMapOvr>
    <a:masterClrMapping/>
  </p:clrMapOvr>
  <mc:AlternateContent xmlns:mc="http://schemas.openxmlformats.org/markup-compatibility/2006">
    <mc:Choice xmlns:p14="http://schemas.microsoft.com/office/powerpoint/2010/main" Requires="p14">
      <p:transition spd="slow" p14:dur="2000" advTm="14781"/>
    </mc:Choice>
    <mc:Fallback>
      <p:transition spd="slow" advTm="1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Here is that sum and its additive inverse</a:t>
            </a:r>
            <a:endParaRPr lang="en-US" i="1" baseline="30000" dirty="0" smtClean="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pic>
        <p:nvPicPr>
          <p:cNvPr id="1771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8218" b="29000"/>
          <a:stretch/>
        </p:blipFill>
        <p:spPr bwMode="auto">
          <a:xfrm>
            <a:off x="914400" y="2531165"/>
            <a:ext cx="7620000" cy="326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3615936"/>
      </p:ext>
    </p:extLst>
  </p:cSld>
  <p:clrMapOvr>
    <a:masterClrMapping/>
  </p:clrMapOvr>
  <mc:AlternateContent xmlns:mc="http://schemas.openxmlformats.org/markup-compatibility/2006">
    <mc:Choice xmlns:p14="http://schemas.microsoft.com/office/powerpoint/2010/main" Requires="p14">
      <p:transition spd="slow" p14:dur="2000" advTm="14741"/>
    </mc:Choice>
    <mc:Fallback>
      <p:transition spd="slow" advTm="1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Claim:</a:t>
            </a:r>
          </a:p>
          <a:p>
            <a:pPr lvl="1"/>
            <a:r>
              <a:rPr lang="en-US" dirty="0" smtClean="0"/>
              <a:t>With these definitions of scalar multiplication, vector addition,</a:t>
            </a:r>
            <a:br>
              <a:rPr lang="en-US" dirty="0" smtClean="0"/>
            </a:br>
            <a:r>
              <a:rPr lang="en-US" dirty="0" smtClean="0"/>
              <a:t>the zero vector and additive inverses, the set of all continuous signals forms a real or complex vector space</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37196825"/>
      </p:ext>
    </p:extLst>
  </p:cSld>
  <p:clrMapOvr>
    <a:masterClrMapping/>
  </p:clrMapOvr>
  <mc:AlternateContent xmlns:mc="http://schemas.openxmlformats.org/markup-compatibility/2006">
    <mc:Choice xmlns:p14="http://schemas.microsoft.com/office/powerpoint/2010/main" Requires="p14">
      <p:transition spd="slow" p14:dur="2000" advTm="26400"/>
    </mc:Choice>
    <mc:Fallback>
      <p:transition spd="slow" advTm="2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 describe the vector spaces of</a:t>
            </a:r>
          </a:p>
          <a:p>
            <a:pPr lvl="1"/>
            <a:r>
              <a:rPr lang="en-US" dirty="0" smtClean="0"/>
              <a:t>Discrete signals</a:t>
            </a:r>
          </a:p>
          <a:p>
            <a:pPr lvl="1"/>
            <a:r>
              <a:rPr lang="en-US" dirty="0" smtClean="0"/>
              <a:t>Polynomials</a:t>
            </a:r>
          </a:p>
          <a:p>
            <a:pPr lvl="1"/>
            <a:r>
              <a:rPr lang="en-US" dirty="0" smtClean="0"/>
              <a:t>Continuous signals</a:t>
            </a:r>
          </a:p>
          <a:p>
            <a:pPr lvl="1"/>
            <a:r>
              <a:rPr lang="en-US" dirty="0" smtClean="0"/>
              <a:t>Images</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1996"/>
    </mc:Choice>
    <mc:Fallback xmlns="">
      <p:transition spd="slow" advTm="3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or complex?</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Recall that discrete signals may be real or complex:</a:t>
            </a: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(1, 1, 1, 1, 1, 1, … )		(1, </a:t>
            </a:r>
            <a:r>
              <a:rPr lang="en-US" i="1" dirty="0" smtClean="0">
                <a:latin typeface="Times New Roman" panose="02020603050405020304" pitchFamily="18" charset="0"/>
              </a:rPr>
              <a:t>j</a:t>
            </a:r>
            <a:r>
              <a:rPr lang="en-US" dirty="0" smtClean="0">
                <a:latin typeface="Times New Roman" panose="02020603050405020304" pitchFamily="18" charset="0"/>
              </a:rPr>
              <a:t>, </a:t>
            </a:r>
            <a:r>
              <a:rPr lang="en-US" dirty="0">
                <a:latin typeface="Times New Roman" panose="02020603050405020304" pitchFamily="18" charset="0"/>
              </a:rPr>
              <a:t>–1, </a:t>
            </a:r>
            <a:r>
              <a:rPr lang="en-US" dirty="0" smtClean="0">
                <a:latin typeface="Times New Roman" panose="02020603050405020304" pitchFamily="18" charset="0"/>
              </a:rPr>
              <a:t>–</a:t>
            </a:r>
            <a:r>
              <a:rPr lang="en-US" i="1" dirty="0" smtClean="0">
                <a:latin typeface="Times New Roman" panose="02020603050405020304" pitchFamily="18" charset="0"/>
              </a:rPr>
              <a:t>j</a:t>
            </a:r>
            <a:r>
              <a:rPr lang="en-US" dirty="0" smtClean="0">
                <a:latin typeface="Times New Roman" panose="02020603050405020304" pitchFamily="18" charset="0"/>
              </a:rPr>
              <a:t>, 1, </a:t>
            </a:r>
            <a:r>
              <a:rPr lang="en-US" i="1" dirty="0" smtClean="0">
                <a:latin typeface="Times New Roman" panose="02020603050405020304" pitchFamily="18" charset="0"/>
              </a:rPr>
              <a:t>j</a:t>
            </a:r>
            <a:r>
              <a:rPr lang="en-US" dirty="0" smtClean="0">
                <a:latin typeface="Times New Roman" panose="02020603050405020304" pitchFamily="18" charset="0"/>
              </a:rPr>
              <a:t>, –1, </a:t>
            </a:r>
            <a:r>
              <a:rPr lang="en-US" dirty="0" smtClean="0">
                <a:latin typeface="Times New Roman" panose="02020603050405020304" pitchFamily="18" charset="0"/>
              </a:rPr>
              <a:t>…)</a:t>
            </a:r>
          </a:p>
          <a:p>
            <a:pPr marL="0" indent="0">
              <a:buNone/>
            </a:pPr>
            <a:endParaRPr lang="en-US" dirty="0">
              <a:latin typeface="Times New Roman" panose="02020603050405020304" pitchFamily="18" charset="0"/>
            </a:endParaRPr>
          </a:p>
          <a:p>
            <a:r>
              <a:rPr lang="en-US" dirty="0" smtClean="0">
                <a:latin typeface="Times New Roman" panose="02020603050405020304" pitchFamily="18" charset="0"/>
              </a:rPr>
              <a:t>Similarly, polynomial and continuous signals will be functions</a:t>
            </a:r>
            <a:br>
              <a:rPr lang="en-US" dirty="0" smtClean="0">
                <a:latin typeface="Times New Roman" panose="02020603050405020304" pitchFamily="18" charset="0"/>
              </a:rPr>
            </a:br>
            <a:r>
              <a:rPr lang="en-US" dirty="0" smtClean="0">
                <a:latin typeface="Times New Roman" panose="02020603050405020304" pitchFamily="18" charset="0"/>
              </a:rPr>
              <a:t>of a real variable </a:t>
            </a:r>
            <a:r>
              <a:rPr lang="en-US" i="1" dirty="0" smtClean="0">
                <a:latin typeface="Times New Roman" panose="02020603050405020304" pitchFamily="18" charset="0"/>
              </a:rPr>
              <a:t>x</a:t>
            </a:r>
            <a:r>
              <a:rPr lang="en-US" dirty="0" smtClean="0">
                <a:latin typeface="Times New Roman" panose="02020603050405020304" pitchFamily="18" charset="0"/>
              </a:rPr>
              <a:t> or </a:t>
            </a:r>
            <a:r>
              <a:rPr lang="en-US" i="1" dirty="0" smtClean="0">
                <a:latin typeface="Times New Roman" panose="02020603050405020304" pitchFamily="18" charset="0"/>
              </a:rPr>
              <a:t>t</a:t>
            </a:r>
            <a:r>
              <a:rPr lang="en-US" dirty="0" smtClean="0">
                <a:latin typeface="Times New Roman" panose="02020603050405020304" pitchFamily="18" charset="0"/>
              </a:rPr>
              <a:t>, but their values may be real or complex</a:t>
            </a:r>
            <a:endParaRPr lang="en-US" dirty="0" smtClean="0">
              <a:latin typeface="Times New Roman" panose="02020603050405020304" pitchFamily="18" charset="0"/>
            </a:endParaRPr>
          </a:p>
          <a:p>
            <a:pPr marL="0" indent="0">
              <a:buNone/>
            </a:pP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+ 3</a:t>
            </a:r>
            <a:r>
              <a:rPr lang="en-US" i="1" dirty="0" smtClean="0">
                <a:latin typeface="Times New Roman" panose="02020603050405020304" pitchFamily="18" charset="0"/>
              </a:rPr>
              <a:t>x</a:t>
            </a:r>
            <a:r>
              <a:rPr lang="en-US" dirty="0">
                <a:latin typeface="Times New Roman" panose="02020603050405020304" pitchFamily="18" charset="0"/>
              </a:rPr>
              <a:t> </a:t>
            </a:r>
            <a:r>
              <a:rPr lang="en-US" dirty="0" smtClean="0">
                <a:latin typeface="Times New Roman" panose="02020603050405020304" pitchFamily="18" charset="0"/>
              </a:rPr>
              <a:t>+ 1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+ 5</a:t>
            </a:r>
            <a:r>
              <a:rPr lang="en-US" i="1" dirty="0" smtClean="0">
                <a:latin typeface="Times New Roman" panose="02020603050405020304" pitchFamily="18" charset="0"/>
              </a:rPr>
              <a:t>jx</a:t>
            </a:r>
            <a:r>
              <a:rPr lang="en-US" dirty="0" smtClean="0">
                <a:latin typeface="Times New Roman" panose="02020603050405020304" pitchFamily="18" charset="0"/>
              </a:rPr>
              <a:t> + 2 – </a:t>
            </a:r>
            <a:r>
              <a:rPr lang="en-US" i="1" dirty="0" smtClean="0">
                <a:latin typeface="Times New Roman" panose="02020603050405020304" pitchFamily="18" charset="0"/>
              </a:rPr>
              <a:t>j</a:t>
            </a:r>
          </a:p>
          <a:p>
            <a:pPr marL="0" indent="0">
              <a:buNone/>
            </a:pPr>
            <a:r>
              <a:rPr lang="en-US" i="1" dirty="0" smtClean="0">
                <a:latin typeface="Times New Roman" panose="02020603050405020304" pitchFamily="18" charset="0"/>
              </a:rPr>
              <a:t>	</a:t>
            </a:r>
            <a:r>
              <a:rPr lang="en-US" dirty="0" smtClean="0">
                <a:latin typeface="Times New Roman" panose="02020603050405020304" pitchFamily="18" charset="0"/>
              </a:rPr>
              <a:t>3.8 </a:t>
            </a:r>
            <a:r>
              <a:rPr lang="en-US" i="1" dirty="0" smtClean="0">
                <a:latin typeface="Times New Roman" panose="02020603050405020304" pitchFamily="18" charset="0"/>
              </a:rPr>
              <a:t>e</a:t>
            </a:r>
            <a:r>
              <a:rPr lang="en-US" baseline="30000" dirty="0" smtClean="0">
                <a:latin typeface="Times New Roman" panose="02020603050405020304" pitchFamily="18" charset="0"/>
              </a:rPr>
              <a:t>–2</a:t>
            </a:r>
            <a:r>
              <a:rPr lang="en-US" i="1" baseline="30000" dirty="0" smtClean="0">
                <a:latin typeface="Times New Roman" panose="02020603050405020304" pitchFamily="18" charset="0"/>
              </a:rPr>
              <a:t>t			</a:t>
            </a:r>
            <a:r>
              <a:rPr lang="en-US" i="1" dirty="0">
                <a:latin typeface="Times New Roman" panose="02020603050405020304" pitchFamily="18" charset="0"/>
              </a:rPr>
              <a:t>	</a:t>
            </a:r>
            <a:r>
              <a:rPr lang="en-US" dirty="0" smtClean="0">
                <a:latin typeface="Times New Roman" panose="02020603050405020304" pitchFamily="18" charset="0"/>
              </a:rPr>
              <a:t>7.2 </a:t>
            </a:r>
            <a:r>
              <a:rPr lang="en-US" i="1" dirty="0" smtClean="0">
                <a:latin typeface="Times New Roman" panose="02020603050405020304" pitchFamily="18" charset="0"/>
              </a:rPr>
              <a:t>e </a:t>
            </a:r>
            <a:r>
              <a:rPr lang="en-US" i="1" baseline="30000" dirty="0" err="1" smtClean="0">
                <a:latin typeface="Times New Roman" panose="02020603050405020304" pitchFamily="18" charset="0"/>
              </a:rPr>
              <a:t>jt</a:t>
            </a:r>
            <a:endParaRPr lang="en-US" i="1" baseline="30000" dirty="0" smtClean="0">
              <a:latin typeface="Times New Roman" panose="02020603050405020304" pitchFamily="18" charset="0"/>
            </a:endParaRPr>
          </a:p>
          <a:p>
            <a:pPr marL="0" indent="0">
              <a:buNone/>
            </a:pPr>
            <a:endParaRPr lang="en-US" i="1" baseline="30000" dirty="0">
              <a:latin typeface="Times New Roman" panose="02020603050405020304" pitchFamily="18" charset="0"/>
            </a:endParaRPr>
          </a:p>
          <a:p>
            <a:r>
              <a:rPr lang="en-US" dirty="0" smtClean="0">
                <a:latin typeface="Times New Roman" panose="02020603050405020304" pitchFamily="18" charset="0"/>
              </a:rPr>
              <a:t>In general, engineers do not deal with complex domains,</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only complex ranges</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00758211"/>
      </p:ext>
    </p:extLst>
  </p:cSld>
  <p:clrMapOvr>
    <a:masterClrMapping/>
  </p:clrMapOvr>
  <mc:AlternateContent xmlns:mc="http://schemas.openxmlformats.org/markup-compatibility/2006">
    <mc:Choice xmlns:p14="http://schemas.microsoft.com/office/powerpoint/2010/main" Requires="p14">
      <p:transition spd="slow" p14:dur="2000" advTm="61667"/>
    </mc:Choice>
    <mc:Fallback>
      <p:transition spd="slow" advTm="61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Vectors versus the entries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Now, many of you may be used to referring a polynomial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br>
              <a:rPr lang="en-US" dirty="0" smtClean="0">
                <a:latin typeface="Times New Roman" panose="02020603050405020304" pitchFamily="18" charset="0"/>
              </a:rPr>
            </a:br>
            <a:r>
              <a:rPr lang="en-US" dirty="0" smtClean="0"/>
              <a:t>or a function </a:t>
            </a:r>
            <a:r>
              <a:rPr lang="en-US" dirty="0" smtClean="0">
                <a:latin typeface="Times New Roman" panose="02020603050405020304" pitchFamily="18" charset="0"/>
              </a:rPr>
              <a:t>sin(</a:t>
            </a:r>
            <a:r>
              <a:rPr lang="en-US" i="1" dirty="0" smtClean="0">
                <a:latin typeface="Times New Roman" panose="02020603050405020304" pitchFamily="18" charset="0"/>
              </a:rPr>
              <a:t>x</a:t>
            </a:r>
            <a:r>
              <a:rPr lang="en-US" dirty="0" smtClean="0">
                <a:latin typeface="Times New Roman" panose="02020603050405020304" pitchFamily="18" charset="0"/>
              </a:rPr>
              <a:t>)</a:t>
            </a:r>
          </a:p>
          <a:p>
            <a:pPr lvl="1"/>
            <a:r>
              <a:rPr lang="en-US" dirty="0" smtClean="0"/>
              <a:t>Please remember, there is a difference between the</a:t>
            </a:r>
            <a:br>
              <a:rPr lang="en-US" dirty="0" smtClean="0"/>
            </a:br>
            <a:r>
              <a:rPr lang="en-US" dirty="0" smtClean="0"/>
              <a:t>polynomial or function and its evaluation</a:t>
            </a:r>
          </a:p>
          <a:p>
            <a:pPr lvl="1"/>
            <a:endParaRPr lang="en-US" dirty="0"/>
          </a:p>
          <a:p>
            <a:pPr marL="457200" lvl="1" indent="0">
              <a:buNone/>
            </a:pPr>
            <a:r>
              <a:rPr lang="en-US" dirty="0" smtClean="0"/>
              <a:t>Finite-dimensional vectors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US" i="1" dirty="0" err="1" smtClean="0">
                <a:latin typeface="Times New Roman" panose="02020603050405020304" pitchFamily="18" charset="0"/>
              </a:rPr>
              <a:t>u</a:t>
            </a:r>
            <a:r>
              <a:rPr lang="en-US" i="1" baseline="-25000" dirty="0" err="1" smtClean="0">
                <a:latin typeface="Times New Roman" panose="02020603050405020304" pitchFamily="18" charset="0"/>
              </a:rPr>
              <a:t>k</a:t>
            </a:r>
            <a:endParaRPr lang="en-US" dirty="0">
              <a:latin typeface="Times New Roman" panose="02020603050405020304" pitchFamily="18" charset="0"/>
            </a:endParaRPr>
          </a:p>
          <a:p>
            <a:pPr marL="457200" lvl="1" indent="0">
              <a:buNone/>
            </a:pPr>
            <a:r>
              <a:rPr lang="en-US" dirty="0" smtClean="0"/>
              <a:t>Discrete signals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k</a:t>
            </a:r>
            <a:r>
              <a:rPr lang="en-US" dirty="0" smtClean="0">
                <a:latin typeface="Times New Roman" panose="02020603050405020304" pitchFamily="18" charset="0"/>
              </a:rPr>
              <a:t>]</a:t>
            </a:r>
          </a:p>
          <a:p>
            <a:pPr marL="457200" lvl="1" indent="0">
              <a:buNone/>
            </a:pPr>
            <a:r>
              <a:rPr lang="en-US" dirty="0" smtClean="0"/>
              <a:t>Polynomials		</a:t>
            </a:r>
            <a:r>
              <a:rPr lang="en-US" dirty="0" smtClean="0">
                <a:latin typeface="Times New Roman" panose="02020603050405020304" pitchFamily="18" charset="0"/>
              </a:rPr>
              <a:t>	</a:t>
            </a:r>
            <a:r>
              <a:rPr lang="en-US" i="1" dirty="0" smtClean="0">
                <a:latin typeface="Times New Roman" panose="02020603050405020304" pitchFamily="18" charset="0"/>
              </a:rPr>
              <a:t>p</a:t>
            </a:r>
            <a:r>
              <a:rPr lang="en-US" dirty="0" smtClean="0">
                <a:latin typeface="Times New Roman" panose="02020603050405020304" pitchFamily="18" charset="0"/>
              </a:rPr>
              <a:t>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p>
          <a:p>
            <a:pPr marL="457200" lvl="1" indent="0">
              <a:buNone/>
            </a:pPr>
            <a:r>
              <a:rPr lang="en-US" dirty="0" smtClean="0"/>
              <a:t>Continuous signals			</a:t>
            </a:r>
            <a:r>
              <a:rPr lang="en-US" i="1" dirty="0" smtClean="0">
                <a:latin typeface="Times New Roman" panose="02020603050405020304" pitchFamily="18" charset="0"/>
              </a:rPr>
              <a:t>f</a:t>
            </a:r>
            <a:r>
              <a:rPr lang="en-US" dirty="0" smtClean="0">
                <a:latin typeface="Times New Roman" panose="02020603050405020304" pitchFamily="18" charset="0"/>
              </a:rPr>
              <a:t>	</a:t>
            </a:r>
            <a:r>
              <a:rPr lang="en-US" i="1" dirty="0" smtClean="0">
                <a:latin typeface="Times New Roman" panose="02020603050405020304" pitchFamily="18" charset="0"/>
              </a:rPr>
              <a:t>f</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				sin	sin(</a:t>
            </a:r>
            <a:r>
              <a:rPr lang="en-US" i="1" dirty="0" smtClean="0">
                <a:latin typeface="Times New Roman" panose="02020603050405020304" pitchFamily="18" charset="0"/>
              </a:rPr>
              <a:t>x</a:t>
            </a:r>
            <a:r>
              <a:rPr lang="en-US" dirty="0" smtClean="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33854601"/>
      </p:ext>
    </p:extLst>
  </p:cSld>
  <p:clrMapOvr>
    <a:masterClrMapping/>
  </p:clrMapOvr>
  <mc:AlternateContent xmlns:mc="http://schemas.openxmlformats.org/markup-compatibility/2006">
    <mc:Choice xmlns:p14="http://schemas.microsoft.com/office/powerpoint/2010/main" Requires="p14">
      <p:transition spd="slow" p14:dur="2000" advTm="73589"/>
    </mc:Choice>
    <mc:Fallback>
      <p:transition spd="slow" advTm="7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a:t>
            </a:r>
            <a:endParaRPr lang="en-CA" dirty="0"/>
          </a:p>
        </p:txBody>
      </p:sp>
      <p:sp>
        <p:nvSpPr>
          <p:cNvPr id="3" name="Content Placeholder 2"/>
          <p:cNvSpPr>
            <a:spLocks noGrp="1"/>
          </p:cNvSpPr>
          <p:nvPr>
            <p:ph idx="1"/>
          </p:nvPr>
        </p:nvSpPr>
        <p:spPr>
          <a:xfrm>
            <a:off x="457200" y="1600200"/>
            <a:ext cx="8153400" cy="4525963"/>
          </a:xfrm>
        </p:spPr>
        <p:txBody>
          <a:bodyPr/>
          <a:lstStyle/>
          <a:p>
            <a:r>
              <a:rPr lang="en-US" dirty="0" smtClean="0"/>
              <a:t>A black-and-white image has </a:t>
            </a:r>
            <a:r>
              <a:rPr lang="en-US" i="1" dirty="0" smtClean="0">
                <a:latin typeface="Times New Roman" panose="02020603050405020304" pitchFamily="18" charset="0"/>
              </a:rPr>
              <a:t>m </a:t>
            </a:r>
            <a:r>
              <a:rPr lang="en-US" dirty="0">
                <a:latin typeface="Times New Roman" panose="02020603050405020304" pitchFamily="18" charset="0"/>
              </a:rPr>
              <a:t>× </a:t>
            </a:r>
            <a:r>
              <a:rPr lang="en-US" i="1" dirty="0" smtClean="0">
                <a:latin typeface="Times New Roman" panose="02020603050405020304" pitchFamily="18" charset="0"/>
              </a:rPr>
              <a:t>n</a:t>
            </a:r>
            <a:r>
              <a:rPr lang="en-US" dirty="0" smtClean="0">
                <a:latin typeface="Times New Roman" panose="02020603050405020304" pitchFamily="18" charset="0"/>
              </a:rPr>
              <a:t> </a:t>
            </a:r>
            <a:r>
              <a:rPr lang="en-US" dirty="0" smtClean="0"/>
              <a:t>pixels,</a:t>
            </a:r>
          </a:p>
          <a:p>
            <a:pPr marL="0" indent="0">
              <a:buNone/>
            </a:pPr>
            <a:r>
              <a:rPr lang="en-US" dirty="0"/>
              <a:t>	</a:t>
            </a:r>
            <a:r>
              <a:rPr lang="en-US" dirty="0" smtClean="0"/>
              <a:t>each of which has an intensity between </a:t>
            </a:r>
            <a:r>
              <a:rPr lang="en-US" dirty="0" smtClean="0">
                <a:latin typeface="Times New Roman" panose="02020603050405020304" pitchFamily="18" charset="0"/>
              </a:rPr>
              <a:t>[0, 1]</a:t>
            </a:r>
          </a:p>
          <a:p>
            <a:pPr lvl="1"/>
            <a:r>
              <a:rPr lang="en-US" sz="2100" dirty="0" smtClean="0"/>
              <a:t>If we remove the restriction on the intensity,</a:t>
            </a:r>
          </a:p>
          <a:p>
            <a:pPr marL="457200" lvl="1" indent="0">
              <a:buNone/>
            </a:pPr>
            <a:r>
              <a:rPr lang="en-US" dirty="0" smtClean="0"/>
              <a:t>	</a:t>
            </a:r>
            <a:r>
              <a:rPr lang="en-US" dirty="0"/>
              <a:t>	</a:t>
            </a:r>
            <a:r>
              <a:rPr lang="en-US" dirty="0" smtClean="0"/>
              <a:t>we can think of such an image as a vector</a:t>
            </a:r>
          </a:p>
          <a:p>
            <a:pPr lvl="1"/>
            <a:r>
              <a:rPr lang="en-US" sz="2100" dirty="0" smtClean="0"/>
              <a:t>For example:</a:t>
            </a:r>
          </a:p>
          <a:p>
            <a:pPr lvl="2"/>
            <a:r>
              <a:rPr lang="en-US" sz="2000" dirty="0" smtClean="0"/>
              <a:t>We can multiply the intensity of each pixel by a constant </a:t>
            </a:r>
            <a:r>
              <a:rPr lang="en-US" sz="2000" i="1" dirty="0" smtClean="0">
                <a:latin typeface="Symbol" panose="05050102010706020507" pitchFamily="18" charset="2"/>
              </a:rPr>
              <a:t>a</a:t>
            </a:r>
          </a:p>
          <a:p>
            <a:pPr lvl="2"/>
            <a:r>
              <a:rPr lang="en-US" dirty="0" smtClean="0"/>
              <a:t>We can add the intensities of two images</a:t>
            </a:r>
          </a:p>
          <a:p>
            <a:pPr lvl="2"/>
            <a:r>
              <a:rPr lang="en-US" sz="2000" dirty="0" smtClean="0"/>
              <a:t>There is the zero image (all black, or zero)</a:t>
            </a:r>
          </a:p>
          <a:p>
            <a:pPr lvl="2"/>
            <a:r>
              <a:rPr lang="en-US" dirty="0" smtClean="0"/>
              <a:t>There is a negative image,</a:t>
            </a:r>
          </a:p>
          <a:p>
            <a:pPr marL="914400" lvl="2" indent="0">
              <a:buNone/>
            </a:pPr>
            <a:r>
              <a:rPr lang="en-US" dirty="0"/>
              <a:t>	</a:t>
            </a:r>
            <a:r>
              <a:rPr lang="en-US" dirty="0" smtClean="0"/>
              <a:t>where each pixel has the negative value of its intensity</a:t>
            </a:r>
          </a:p>
          <a:p>
            <a:pPr marL="914400" lvl="2" indent="0">
              <a:buNone/>
            </a:pPr>
            <a:endParaRPr lang="en-US" sz="2000" dirty="0"/>
          </a:p>
          <a:p>
            <a:pPr marL="457200"/>
            <a:r>
              <a:rPr lang="en-US" sz="2200" dirty="0" smtClean="0"/>
              <a:t>You may want to think of an image as a matrix,</a:t>
            </a:r>
          </a:p>
          <a:p>
            <a:pPr marL="114300" indent="0">
              <a:buNone/>
            </a:pPr>
            <a:r>
              <a:rPr lang="en-US" dirty="0"/>
              <a:t>	</a:t>
            </a:r>
            <a:r>
              <a:rPr lang="en-US" dirty="0" smtClean="0"/>
              <a:t>but it’s much more clearly a vector</a:t>
            </a:r>
            <a:endParaRPr lang="en-US" sz="2200"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4624435"/>
      </p:ext>
    </p:extLst>
  </p:cSld>
  <p:clrMapOvr>
    <a:masterClrMapping/>
  </p:clrMapOvr>
  <mc:AlternateContent xmlns:mc="http://schemas.openxmlformats.org/markup-compatibility/2006">
    <mc:Choice xmlns:p14="http://schemas.microsoft.com/office/powerpoint/2010/main" Requires="p14">
      <p:transition spd="slow" p14:dur="2000" advTm="93101"/>
    </mc:Choice>
    <mc:Fallback>
      <p:transition spd="slow" advTm="9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a:t>
            </a:r>
            <a:endParaRPr lang="en-CA" dirty="0"/>
          </a:p>
        </p:txBody>
      </p:sp>
      <p:sp>
        <p:nvSpPr>
          <p:cNvPr id="3" name="Content Placeholder 2"/>
          <p:cNvSpPr>
            <a:spLocks noGrp="1"/>
          </p:cNvSpPr>
          <p:nvPr>
            <p:ph idx="1"/>
          </p:nvPr>
        </p:nvSpPr>
        <p:spPr>
          <a:xfrm>
            <a:off x="457200" y="1600200"/>
            <a:ext cx="8153400" cy="4525963"/>
          </a:xfrm>
        </p:spPr>
        <p:txBody>
          <a:bodyPr/>
          <a:lstStyle/>
          <a:p>
            <a:r>
              <a:rPr lang="en-US" dirty="0" smtClean="0"/>
              <a:t>Important:</a:t>
            </a:r>
          </a:p>
          <a:p>
            <a:pPr lvl="1"/>
            <a:r>
              <a:rPr lang="en-US" dirty="0" smtClean="0"/>
              <a:t>Just like the vector spaces of 5-dimensional real vectors</a:t>
            </a:r>
            <a:br>
              <a:rPr lang="en-US" dirty="0" smtClean="0"/>
            </a:br>
            <a:r>
              <a:rPr lang="en-US" dirty="0" smtClean="0"/>
              <a:t>and 8-dimensional real vectors are different</a:t>
            </a:r>
          </a:p>
          <a:p>
            <a:pPr lvl="1"/>
            <a:r>
              <a:rPr lang="en-US" dirty="0" smtClean="0"/>
              <a:t>So too are the vector spaces of  </a:t>
            </a:r>
            <a:r>
              <a:rPr lang="en-US" dirty="0" smtClean="0">
                <a:latin typeface="Times New Roman" panose="02020603050405020304" pitchFamily="18" charset="0"/>
              </a:rPr>
              <a:t>1024</a:t>
            </a:r>
            <a:r>
              <a:rPr lang="en-US" i="1"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768 </a:t>
            </a:r>
            <a:r>
              <a:rPr lang="en-US" dirty="0" smtClean="0"/>
              <a:t>pixel images and</a:t>
            </a:r>
          </a:p>
          <a:p>
            <a:pPr marL="0" indent="0">
              <a:buNone/>
            </a:pPr>
            <a:r>
              <a:rPr lang="en-US" sz="2100" dirty="0"/>
              <a:t>	</a:t>
            </a:r>
            <a:r>
              <a:rPr lang="en-US" sz="2100" dirty="0">
                <a:latin typeface="Times New Roman" panose="02020603050405020304" pitchFamily="18" charset="0"/>
              </a:rPr>
              <a:t>3840 ×</a:t>
            </a:r>
            <a:r>
              <a:rPr lang="en-US" sz="2100" dirty="0" smtClean="0">
                <a:latin typeface="Times New Roman" panose="02020603050405020304" pitchFamily="18" charset="0"/>
              </a:rPr>
              <a:t> 2160 </a:t>
            </a:r>
            <a:r>
              <a:rPr lang="en-US" sz="2100" dirty="0" smtClean="0"/>
              <a:t>pixel images</a:t>
            </a:r>
          </a:p>
          <a:p>
            <a:pPr marL="0" indent="0">
              <a:buNone/>
            </a:pPr>
            <a:endParaRPr lang="en-US" dirty="0"/>
          </a:p>
          <a:p>
            <a:r>
              <a:rPr lang="en-US" dirty="0" smtClean="0"/>
              <a:t>If every pixel can take on all real values,</a:t>
            </a:r>
            <a:br>
              <a:rPr lang="en-US" dirty="0" smtClean="0"/>
            </a:br>
            <a:r>
              <a:rPr lang="en-US" dirty="0" smtClean="0"/>
              <a:t>	you could interpret</a:t>
            </a:r>
          </a:p>
          <a:p>
            <a:pPr lvl="1"/>
            <a:r>
              <a:rPr lang="en-US" dirty="0" smtClean="0"/>
              <a:t>Any intensity greater than 1 to be white</a:t>
            </a:r>
          </a:p>
          <a:p>
            <a:pPr lvl="1"/>
            <a:r>
              <a:rPr lang="en-US" dirty="0" smtClean="0"/>
              <a:t>Any negative intensity to be black</a:t>
            </a:r>
          </a:p>
          <a:p>
            <a:endParaRPr lang="en-US" dirty="0" smtClean="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47559021"/>
      </p:ext>
    </p:extLst>
  </p:cSld>
  <p:clrMapOvr>
    <a:masterClrMapping/>
  </p:clrMapOvr>
  <mc:AlternateContent xmlns:mc="http://schemas.openxmlformats.org/markup-compatibility/2006">
    <mc:Choice xmlns:p14="http://schemas.microsoft.com/office/powerpoint/2010/main" Requires="p14">
      <p:transition spd="slow" p14:dur="2000" advTm="88310"/>
    </mc:Choice>
    <mc:Fallback>
      <p:transition spd="slow" advTm="88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there are many different vector spaces</a:t>
            </a:r>
          </a:p>
          <a:p>
            <a:pPr lvl="1"/>
            <a:r>
              <a:rPr lang="en-US" dirty="0" smtClean="0"/>
              <a:t>Are aware engineers will use:</a:t>
            </a:r>
          </a:p>
          <a:p>
            <a:pPr lvl="2"/>
            <a:r>
              <a:rPr lang="en-US" dirty="0" smtClean="0"/>
              <a:t>Discrete signals</a:t>
            </a:r>
          </a:p>
          <a:p>
            <a:pPr lvl="2"/>
            <a:r>
              <a:rPr lang="en-US" dirty="0" smtClean="0"/>
              <a:t>Polynomials</a:t>
            </a:r>
          </a:p>
          <a:p>
            <a:pPr lvl="2"/>
            <a:r>
              <a:rPr lang="en-US" dirty="0" smtClean="0"/>
              <a:t>Continuous signals</a:t>
            </a:r>
          </a:p>
          <a:p>
            <a:pPr lvl="2"/>
            <a:r>
              <a:rPr lang="en-US" dirty="0" smtClean="0"/>
              <a:t>Images</a:t>
            </a:r>
          </a:p>
          <a:p>
            <a:pPr lvl="1"/>
            <a:endParaRPr lang="en-US"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15756"/>
    </mc:Choice>
    <mc:Fallback>
      <p:transition spd="slow" advTm="1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https://en.wikipedia.org/wiki/Vector_space</a:t>
            </a:r>
            <a:endParaRPr lang="en-CA" dirty="0" smtClean="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323"/>
    </mc:Choice>
    <mc:Fallback>
      <p:transition spd="slow" advTm="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17"/>
    </mc:Choice>
    <mc:Fallback>
      <p:transition spd="slow" advTm="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Other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414"/>
    </mc:Choice>
    <mc:Fallback>
      <p:transition spd="slow" advTm="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195"/>
    </mc:Choice>
    <mc:Fallback>
      <p:transition spd="slow" advTm="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 discrete signal is an infinite sequence of real or complex</a:t>
            </a:r>
            <a:br>
              <a:rPr lang="en-US" dirty="0" smtClean="0"/>
            </a:br>
            <a:r>
              <a:rPr lang="en-US" dirty="0" smtClean="0"/>
              <a:t>values </a:t>
            </a:r>
          </a:p>
          <a:p>
            <a:pPr lvl="1"/>
            <a:r>
              <a:rPr lang="en-US" dirty="0" smtClean="0"/>
              <a:t>These are generally represented</a:t>
            </a:r>
          </a:p>
          <a:p>
            <a:pPr marL="457200" lvl="1" indent="0">
              <a:buNone/>
            </a:pPr>
            <a:r>
              <a:rPr lang="en-US" dirty="0"/>
              <a:t>	</a:t>
            </a:r>
            <a:r>
              <a:rPr lang="en-US" dirty="0" smtClean="0"/>
              <a:t>by italicized lower-case </a:t>
            </a:r>
            <a:r>
              <a:rPr lang="en-US" i="1" dirty="0" smtClean="0"/>
              <a:t>x</a:t>
            </a:r>
            <a:r>
              <a:rPr lang="en-US" dirty="0" smtClean="0"/>
              <a:t>, </a:t>
            </a:r>
            <a:r>
              <a:rPr lang="en-US" i="1" dirty="0" smtClean="0"/>
              <a:t>y</a:t>
            </a:r>
            <a:r>
              <a:rPr lang="en-US" dirty="0" smtClean="0"/>
              <a:t> and </a:t>
            </a:r>
            <a:r>
              <a:rPr lang="en-US" i="1" dirty="0" smtClean="0"/>
              <a:t>z</a:t>
            </a:r>
            <a:endParaRPr lang="en-US" dirty="0" smtClean="0"/>
          </a:p>
          <a:p>
            <a:pPr marL="457200" lvl="1" indent="0" algn="ctr">
              <a:buNone/>
            </a:pPr>
            <a:r>
              <a:rPr lang="en-US" i="1" dirty="0" smtClean="0">
                <a:latin typeface="Times New Roman" panose="02020603050405020304" pitchFamily="18" charset="0"/>
              </a:rPr>
              <a:t>x</a:t>
            </a:r>
            <a:r>
              <a:rPr lang="en-US" dirty="0" smtClean="0">
                <a:latin typeface="Times New Roman" panose="02020603050405020304" pitchFamily="18" charset="0"/>
              </a:rPr>
              <a:t> = (37.2, 37.6, 37.5, 37.2, 36.9, 37.2, 37.5, 37.9, 38.1, 37.8, …)</a:t>
            </a:r>
            <a:endParaRPr lang="en-US" i="1" dirty="0" smtClean="0">
              <a:latin typeface="Times New Roman" panose="02020603050405020304" pitchFamily="18" charset="0"/>
            </a:endParaRPr>
          </a:p>
          <a:p>
            <a:pPr lvl="1"/>
            <a:endParaRPr lang="en-US" dirty="0"/>
          </a:p>
          <a:p>
            <a:r>
              <a:rPr lang="en-US" dirty="0"/>
              <a:t>In general, the discrete signal </a:t>
            </a:r>
            <a:r>
              <a:rPr lang="en-US" i="1" dirty="0"/>
              <a:t>x</a:t>
            </a:r>
            <a:r>
              <a:rPr lang="en-US" dirty="0"/>
              <a:t> is represented by </a:t>
            </a:r>
          </a:p>
          <a:p>
            <a:pPr marL="457200" lvl="1" indent="0" algn="ctr">
              <a:buNone/>
            </a:pPr>
            <a:r>
              <a:rPr lang="en-US" i="1" dirty="0">
                <a:solidFill>
                  <a:prstClr val="white"/>
                </a:solidFill>
                <a:latin typeface="Times New Roman" panose="02020603050405020304" pitchFamily="18" charset="0"/>
              </a:rPr>
              <a:t>x</a:t>
            </a:r>
            <a:r>
              <a:rPr lang="en-US" dirty="0">
                <a:solidFill>
                  <a:prstClr val="white"/>
                </a:solidFill>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 </a:t>
            </a:r>
            <a:r>
              <a:rPr lang="en-US" i="1" dirty="0">
                <a:latin typeface="Times New Roman" panose="02020603050405020304" pitchFamily="18" charset="0"/>
              </a:rPr>
              <a:t>x</a:t>
            </a:r>
            <a:r>
              <a:rPr lang="en-US" dirty="0">
                <a:latin typeface="Times New Roman" panose="02020603050405020304" pitchFamily="18" charset="0"/>
              </a:rPr>
              <a:t>[3] , </a:t>
            </a:r>
            <a:r>
              <a:rPr lang="en-US" i="1" dirty="0">
                <a:latin typeface="Times New Roman" panose="02020603050405020304" pitchFamily="18" charset="0"/>
              </a:rPr>
              <a:t>x</a:t>
            </a:r>
            <a:r>
              <a:rPr lang="en-US" dirty="0">
                <a:latin typeface="Times New Roman" panose="02020603050405020304" pitchFamily="18" charset="0"/>
              </a:rPr>
              <a:t>[4],</a:t>
            </a:r>
            <a:r>
              <a:rPr lang="en-US" dirty="0">
                <a:solidFill>
                  <a:prstClr val="white"/>
                </a:solidFill>
                <a:latin typeface="Times New Roman" panose="02020603050405020304" pitchFamily="18" charset="0"/>
              </a:rPr>
              <a:t> …)</a:t>
            </a:r>
            <a:endParaRPr lang="en-US" i="1" dirty="0">
              <a:solidFill>
                <a:prstClr val="white"/>
              </a:solidFill>
              <a:latin typeface="Times New Roman" panose="02020603050405020304" pitchFamily="18" charset="0"/>
            </a:endParaRPr>
          </a:p>
          <a:p>
            <a:endParaRPr lang="en-US" dirty="0"/>
          </a:p>
          <a:p>
            <a:r>
              <a:rPr lang="en-US" dirty="0" smtClean="0"/>
              <a:t>Such signals are readings from periodically sampled sensors or other periodically sampled data</a:t>
            </a:r>
          </a:p>
          <a:p>
            <a:pPr lvl="1"/>
            <a:r>
              <a:rPr lang="en-US" dirty="0" smtClean="0"/>
              <a:t>Once you turn on a system,</a:t>
            </a:r>
            <a:br>
              <a:rPr lang="en-US" dirty="0" smtClean="0"/>
            </a:br>
            <a:r>
              <a:rPr lang="en-US" dirty="0" smtClean="0"/>
              <a:t>		you may not know when it will be turned off</a:t>
            </a:r>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xmlns:p14="http://schemas.microsoft.com/office/powerpoint/2010/main">
    <mc:Choice Requires="p14">
      <p:transition spd="slow" p14:dur="2000" advTm="109479"/>
    </mc:Choice>
    <mc:Fallback xmlns="">
      <p:transition spd="slow" advTm="10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Thus, we may define:</a:t>
            </a:r>
          </a:p>
          <a:p>
            <a:pPr lvl="1"/>
            <a:r>
              <a:rPr lang="en-US" dirty="0" smtClean="0"/>
              <a:t>Scalar multiplication: given </a:t>
            </a:r>
            <a:r>
              <a:rPr lang="en-US" i="1" dirty="0" smtClean="0">
                <a:latin typeface="Times New Roman" panose="02020603050405020304" pitchFamily="18" charset="0"/>
              </a:rPr>
              <a:t>x</a:t>
            </a:r>
            <a:r>
              <a:rPr lang="en-US" dirty="0" smtClean="0"/>
              <a:t>, </a:t>
            </a:r>
            <a:r>
              <a:rPr lang="en-US" i="1" dirty="0" smtClean="0">
                <a:latin typeface="Symbol" panose="05050102010706020507" pitchFamily="18" charset="2"/>
              </a:rPr>
              <a:t>a </a:t>
            </a:r>
            <a:r>
              <a:rPr lang="en-US" i="1" dirty="0" smtClean="0">
                <a:latin typeface="Times New Roman" panose="02020603050405020304" pitchFamily="18" charset="0"/>
              </a:rPr>
              <a:t>x</a:t>
            </a:r>
            <a:r>
              <a:rPr lang="en-US" dirty="0" smtClean="0"/>
              <a:t> is the discrete signal</a:t>
            </a:r>
          </a:p>
          <a:p>
            <a:pPr marL="457200" lvl="1" indent="0" algn="ctr">
              <a:buNone/>
            </a:pPr>
            <a:r>
              <a:rPr lang="en-US" i="1" dirty="0" smtClean="0">
                <a:solidFill>
                  <a:prstClr val="white"/>
                </a:solidFill>
                <a:latin typeface="Symbol" panose="05050102010706020507" pitchFamily="18" charset="2"/>
              </a:rPr>
              <a:t>a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a:t>
            </a:r>
            <a:r>
              <a:rPr lang="en-US" dirty="0" smtClean="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[0</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a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[2], </a:t>
            </a:r>
            <a:r>
              <a:rPr lang="en-US" i="1" dirty="0">
                <a:solidFill>
                  <a:prstClr val="white"/>
                </a:solidFill>
                <a:latin typeface="Symbol" panose="05050102010706020507" pitchFamily="18" charset="2"/>
              </a:rPr>
              <a:t>a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[3], …)</a:t>
            </a:r>
            <a:endParaRPr lang="en-US" i="1" dirty="0">
              <a:solidFill>
                <a:prstClr val="white"/>
              </a:solidFill>
              <a:latin typeface="Times New Roman" panose="02020603050405020304" pitchFamily="18" charset="0"/>
            </a:endParaRPr>
          </a:p>
          <a:p>
            <a:pPr lvl="1"/>
            <a:r>
              <a:rPr lang="en-US" dirty="0" smtClean="0"/>
              <a:t>Vector addition: </a:t>
            </a:r>
            <a:r>
              <a:rPr lang="en-US" dirty="0"/>
              <a:t>given </a:t>
            </a:r>
            <a:r>
              <a:rPr lang="en-US" i="1" dirty="0" smtClean="0">
                <a:latin typeface="Times New Roman" panose="02020603050405020304" pitchFamily="18" charset="0"/>
              </a:rPr>
              <a:t>x</a:t>
            </a:r>
            <a:r>
              <a:rPr lang="en-US" dirty="0" smtClean="0"/>
              <a:t> and </a:t>
            </a:r>
            <a:r>
              <a:rPr lang="en-US" i="1" dirty="0" smtClean="0">
                <a:latin typeface="Times New Roman" panose="02020603050405020304" pitchFamily="18" charset="0"/>
              </a:rPr>
              <a:t>y</a:t>
            </a:r>
            <a:r>
              <a:rPr lang="en-US" dirty="0" smtClean="0"/>
              <a:t>, </a:t>
            </a:r>
            <a:r>
              <a:rPr lang="en-US" i="1" dirty="0" smtClean="0">
                <a:latin typeface="Times New Roman" panose="02020603050405020304" pitchFamily="18" charset="0"/>
              </a:rPr>
              <a:t>x </a:t>
            </a:r>
            <a:r>
              <a:rPr lang="en-US" dirty="0" smtClean="0">
                <a:latin typeface="Times New Roman" panose="02020603050405020304" pitchFamily="18" charset="0"/>
              </a:rPr>
              <a:t>+ </a:t>
            </a:r>
            <a:r>
              <a:rPr lang="en-US" i="1" dirty="0" smtClean="0">
                <a:latin typeface="Times New Roman" panose="02020603050405020304" pitchFamily="18" charset="0"/>
              </a:rPr>
              <a:t>y</a:t>
            </a:r>
            <a:r>
              <a:rPr lang="en-US" dirty="0" smtClean="0"/>
              <a:t> </a:t>
            </a:r>
            <a:r>
              <a:rPr lang="en-US" dirty="0"/>
              <a:t>is the discrete signal</a:t>
            </a:r>
          </a:p>
          <a:p>
            <a:pPr marL="457200" lvl="1" indent="0" algn="ctr">
              <a:buNone/>
            </a:pPr>
            <a:r>
              <a:rPr lang="en-US" i="1" dirty="0" smtClean="0">
                <a:solidFill>
                  <a:prstClr val="white"/>
                </a:solidFill>
                <a:latin typeface="Times New Roman" panose="02020603050405020304" pitchFamily="18" charset="0"/>
              </a:rPr>
              <a:t>x +</a:t>
            </a:r>
            <a:r>
              <a:rPr lang="en-US" dirty="0" smtClean="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y</a:t>
            </a:r>
            <a:r>
              <a:rPr lang="en-US" dirty="0" smtClean="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[0] + </a:t>
            </a:r>
            <a:r>
              <a:rPr lang="en-US" i="1" dirty="0" smtClean="0">
                <a:solidFill>
                  <a:prstClr val="white"/>
                </a:solidFill>
                <a:latin typeface="Times New Roman" panose="02020603050405020304" pitchFamily="18" charset="0"/>
              </a:rPr>
              <a:t>y</a:t>
            </a:r>
            <a:r>
              <a:rPr lang="en-US" dirty="0" smtClean="0">
                <a:solidFill>
                  <a:prstClr val="white"/>
                </a:solidFill>
                <a:latin typeface="Times New Roman" panose="02020603050405020304" pitchFamily="18" charset="0"/>
              </a:rPr>
              <a:t>[0</a:t>
            </a:r>
            <a:r>
              <a:rPr lang="en-US" dirty="0">
                <a:solidFill>
                  <a:prstClr val="white"/>
                </a:solidFill>
                <a:latin typeface="Times New Roman" panose="02020603050405020304" pitchFamily="18" charset="0"/>
              </a:rPr>
              <a:t>]</a:t>
            </a:r>
            <a:r>
              <a:rPr lang="en-US" dirty="0" smtClean="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y</a:t>
            </a:r>
            <a:r>
              <a:rPr lang="en-US" dirty="0" smtClean="0">
                <a:solidFill>
                  <a:prstClr val="white"/>
                </a:solidFill>
                <a:latin typeface="Times New Roman" panose="02020603050405020304" pitchFamily="18" charset="0"/>
              </a:rPr>
              <a:t>[1],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y</a:t>
            </a:r>
            <a:r>
              <a:rPr lang="en-US" dirty="0" smtClean="0">
                <a:solidFill>
                  <a:prstClr val="white"/>
                </a:solidFill>
                <a:latin typeface="Times New Roman" panose="02020603050405020304" pitchFamily="18" charset="0"/>
              </a:rPr>
              <a:t>[2], </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[3</a:t>
            </a:r>
            <a:r>
              <a:rPr lang="en-US" dirty="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y</a:t>
            </a:r>
            <a:r>
              <a:rPr lang="en-US" dirty="0" smtClean="0">
                <a:solidFill>
                  <a:prstClr val="white"/>
                </a:solidFill>
                <a:latin typeface="Times New Roman" panose="02020603050405020304" pitchFamily="18" charset="0"/>
              </a:rPr>
              <a:t>[3], </a:t>
            </a:r>
            <a:r>
              <a:rPr lang="en-US" dirty="0">
                <a:solidFill>
                  <a:prstClr val="white"/>
                </a:solidFill>
                <a:latin typeface="Times New Roman" panose="02020603050405020304" pitchFamily="18" charset="0"/>
              </a:rPr>
              <a:t>…)</a:t>
            </a:r>
            <a:endParaRPr lang="en-US" i="1" dirty="0">
              <a:solidFill>
                <a:prstClr val="white"/>
              </a:solidFill>
              <a:latin typeface="Times New Roman" panose="02020603050405020304" pitchFamily="18" charset="0"/>
            </a:endParaRPr>
          </a:p>
          <a:p>
            <a:pPr lvl="1"/>
            <a:r>
              <a:rPr lang="en-US" dirty="0" smtClean="0"/>
              <a:t>The zero vector is </a:t>
            </a:r>
          </a:p>
          <a:p>
            <a:pPr marL="457200" lvl="1" indent="0" algn="ctr">
              <a:buNone/>
            </a:pPr>
            <a:r>
              <a:rPr lang="en-US" dirty="0" smtClean="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a:t>
            </a:r>
            <a:r>
              <a:rPr lang="en-US" dirty="0">
                <a:latin typeface="Times New Roman" panose="02020603050405020304" pitchFamily="18" charset="0"/>
              </a:rPr>
              <a:t>0, 0, 0, 0, 0,</a:t>
            </a:r>
            <a:r>
              <a:rPr lang="en-US" dirty="0">
                <a:solidFill>
                  <a:prstClr val="white"/>
                </a:solidFill>
                <a:latin typeface="Times New Roman" panose="02020603050405020304" pitchFamily="18" charset="0"/>
              </a:rPr>
              <a:t> …)</a:t>
            </a:r>
            <a:endParaRPr lang="en-US" i="1" dirty="0">
              <a:solidFill>
                <a:prstClr val="white"/>
              </a:solidFill>
              <a:latin typeface="Times New Roman" panose="02020603050405020304" pitchFamily="18" charset="0"/>
            </a:endParaRPr>
          </a:p>
          <a:p>
            <a:pPr lvl="1"/>
            <a:r>
              <a:rPr lang="en-US" dirty="0" smtClean="0"/>
              <a:t>Additive inverses: </a:t>
            </a:r>
            <a:r>
              <a:rPr lang="en-US" dirty="0"/>
              <a:t>given </a:t>
            </a:r>
            <a:r>
              <a:rPr lang="en-US" i="1" dirty="0">
                <a:latin typeface="Times New Roman" panose="02020603050405020304" pitchFamily="18" charset="0"/>
              </a:rPr>
              <a:t>x</a:t>
            </a:r>
            <a:r>
              <a:rPr lang="en-US" dirty="0"/>
              <a:t>, </a:t>
            </a:r>
            <a:r>
              <a:rPr lang="en-US" dirty="0" smtClean="0"/>
              <a:t>–</a:t>
            </a:r>
            <a:r>
              <a:rPr lang="en-US" i="1" dirty="0" smtClean="0">
                <a:latin typeface="Times New Roman" panose="02020603050405020304" pitchFamily="18" charset="0"/>
              </a:rPr>
              <a:t>x</a:t>
            </a:r>
            <a:r>
              <a:rPr lang="en-US" dirty="0" smtClean="0"/>
              <a:t> </a:t>
            </a:r>
            <a:r>
              <a:rPr lang="en-US" dirty="0"/>
              <a:t>is the discrete signal</a:t>
            </a:r>
          </a:p>
          <a:p>
            <a:pPr marL="457200" lvl="1" indent="0" algn="ctr">
              <a:buNone/>
            </a:pPr>
            <a:r>
              <a:rPr lang="en-US" dirty="0" smtClean="0"/>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a:t>
            </a:r>
            <a:r>
              <a:rPr lang="en-US" dirty="0" smtClean="0">
                <a:solidFill>
                  <a:prstClr val="white"/>
                </a:solidFill>
                <a:latin typeface="Times New Roman" panose="02020603050405020304" pitchFamily="18" charset="0"/>
              </a:rPr>
              <a:t>(</a:t>
            </a:r>
            <a:r>
              <a:rPr lang="en-US" dirty="0" smtClean="0"/>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[0</a:t>
            </a:r>
            <a:r>
              <a:rPr lang="en-US" dirty="0">
                <a:solidFill>
                  <a:prstClr val="white"/>
                </a:solidFill>
                <a:latin typeface="Times New Roman" panose="02020603050405020304" pitchFamily="18" charset="0"/>
              </a:rPr>
              <a:t>], </a:t>
            </a:r>
            <a:r>
              <a:rPr lang="en-US" dirty="0" smtClean="0"/>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a:t>
            </a:r>
            <a:r>
              <a:rPr lang="en-US" dirty="0" smtClean="0"/>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a:t>
            </a:r>
            <a:r>
              <a:rPr lang="en-US" dirty="0" smtClean="0"/>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[3</a:t>
            </a:r>
            <a:r>
              <a:rPr lang="en-US" dirty="0">
                <a:solidFill>
                  <a:prstClr val="white"/>
                </a:solidFill>
                <a:latin typeface="Times New Roman" panose="02020603050405020304" pitchFamily="18" charset="0"/>
              </a:rPr>
              <a:t>], </a:t>
            </a:r>
            <a:r>
              <a:rPr lang="en-US" dirty="0" smtClean="0">
                <a:solidFill>
                  <a:prstClr val="white"/>
                </a:solidFill>
                <a:latin typeface="Times New Roman" panose="02020603050405020304" pitchFamily="18" charset="0"/>
              </a:rPr>
              <a:t>…)</a:t>
            </a:r>
            <a:endParaRPr lang="en-US" i="1"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574399718"/>
              </p:ext>
            </p:extLst>
          </p:nvPr>
        </p:nvGraphicFramePr>
        <p:xfrm>
          <a:off x="3733800" y="3876869"/>
          <a:ext cx="244475" cy="400050"/>
        </p:xfrm>
        <a:graphic>
          <a:graphicData uri="http://schemas.openxmlformats.org/presentationml/2006/ole">
            <mc:AlternateContent xmlns:mc="http://schemas.openxmlformats.org/markup-compatibility/2006">
              <mc:Choice xmlns:v="urn:schemas-microsoft-com:vml" Requires="v">
                <p:oleObj spid="_x0000_s172041" name="Equation" r:id="rId6" imgW="164880" imgH="330120" progId="Equation.DSMT4">
                  <p:embed/>
                </p:oleObj>
              </mc:Choice>
              <mc:Fallback>
                <p:oleObj name="Equation" r:id="rId6" imgW="164880" imgH="330120" progId="Equation.DSMT4">
                  <p:embed/>
                  <p:pic>
                    <p:nvPicPr>
                      <p:cNvPr id="0" name="Object 5"/>
                      <p:cNvPicPr>
                        <a:picLocks noChangeAspect="1" noChangeArrowheads="1"/>
                      </p:cNvPicPr>
                      <p:nvPr/>
                    </p:nvPicPr>
                    <p:blipFill>
                      <a:blip r:embed="rId7"/>
                      <a:srcRect/>
                      <a:stretch>
                        <a:fillRect/>
                      </a:stretch>
                    </p:blipFill>
                    <p:spPr bwMode="auto">
                      <a:xfrm>
                        <a:off x="3733800" y="3876869"/>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00751948"/>
      </p:ext>
    </p:extLst>
  </p:cSld>
  <p:clrMapOvr>
    <a:masterClrMapping/>
  </p:clrMapOvr>
  <mc:AlternateContent xmlns:mc="http://schemas.openxmlformats.org/markup-compatibility/2006" xmlns:p14="http://schemas.microsoft.com/office/powerpoint/2010/main">
    <mc:Choice Requires="p14">
      <p:transition spd="slow" p14:dur="2000" advTm="81423"/>
    </mc:Choice>
    <mc:Fallback xmlns="">
      <p:transition spd="slow" advTm="8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Claim:</a:t>
            </a:r>
          </a:p>
          <a:p>
            <a:pPr lvl="1"/>
            <a:r>
              <a:rPr lang="en-US" dirty="0" smtClean="0"/>
              <a:t>With these definitions of scalar multiplication, vector addition,</a:t>
            </a:r>
            <a:br>
              <a:rPr lang="en-US" dirty="0" smtClean="0"/>
            </a:br>
            <a:r>
              <a:rPr lang="en-US" dirty="0" smtClean="0"/>
              <a:t>the zero vector and additive inverses, the set of all discrete</a:t>
            </a:r>
            <a:br>
              <a:rPr lang="en-US" dirty="0" smtClean="0"/>
            </a:br>
            <a:r>
              <a:rPr lang="en-US" dirty="0" smtClean="0"/>
              <a:t>signals forms a real or complex vector space</a:t>
            </a:r>
          </a:p>
          <a:p>
            <a:pPr lvl="1"/>
            <a:endParaRPr lang="en-US" dirty="0"/>
          </a:p>
          <a:p>
            <a:r>
              <a:rPr lang="en-US" dirty="0" smtClean="0"/>
              <a:t>This shouldn’t surprise you:</a:t>
            </a:r>
          </a:p>
          <a:p>
            <a:pPr lvl="1"/>
            <a:r>
              <a:rPr lang="en-US" dirty="0" smtClean="0"/>
              <a:t>If a one-million–dimensional vector is a vector,</a:t>
            </a:r>
          </a:p>
          <a:p>
            <a:pPr marL="457200" lvl="1" indent="0">
              <a:buNone/>
            </a:pPr>
            <a:r>
              <a:rPr lang="en-US" dirty="0"/>
              <a:t>	</a:t>
            </a:r>
            <a:r>
              <a:rPr lang="en-US" dirty="0" smtClean="0"/>
              <a:t>there’s no reason an infinite sequence cannot be a vector, too</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16970578"/>
      </p:ext>
    </p:extLst>
  </p:cSld>
  <p:clrMapOvr>
    <a:masterClrMapping/>
  </p:clrMapOvr>
  <mc:AlternateContent xmlns:mc="http://schemas.openxmlformats.org/markup-compatibility/2006" xmlns:p14="http://schemas.microsoft.com/office/powerpoint/2010/main">
    <mc:Choice Requires="p14">
      <p:transition spd="slow" p14:dur="2000" advTm="38174"/>
    </mc:Choice>
    <mc:Fallback xmlns="">
      <p:transition spd="slow" advTm="38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Modelling 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If </a:t>
            </a:r>
            <a:r>
              <a:rPr lang="en-US" dirty="0" smtClean="0">
                <a:latin typeface="Times New Roman" panose="02020603050405020304" pitchFamily="18" charset="0"/>
              </a:rPr>
              <a:t>|</a:t>
            </a:r>
            <a:r>
              <a:rPr lang="en-US" i="1" dirty="0" smtClean="0">
                <a:latin typeface="Symbol" panose="05050102010706020507" pitchFamily="18" charset="2"/>
              </a:rPr>
              <a:t>g </a:t>
            </a:r>
            <a:r>
              <a:rPr lang="en-US" dirty="0" smtClean="0">
                <a:latin typeface="Times New Roman" panose="02020603050405020304" pitchFamily="18" charset="0"/>
              </a:rPr>
              <a:t>| </a:t>
            </a:r>
            <a:r>
              <a:rPr lang="en-CA" dirty="0">
                <a:latin typeface="Times New Roman" panose="02020603050405020304" pitchFamily="18" charset="0"/>
              </a:rPr>
              <a:t>≤</a:t>
            </a:r>
            <a:r>
              <a:rPr lang="en-US" dirty="0" smtClean="0">
                <a:latin typeface="Times New Roman" panose="02020603050405020304" pitchFamily="18" charset="0"/>
              </a:rPr>
              <a:t> 1</a:t>
            </a:r>
            <a:r>
              <a:rPr lang="en-US" dirty="0" smtClean="0"/>
              <a:t>, then the signal  </a:t>
            </a:r>
          </a:p>
          <a:p>
            <a:pPr marL="457200" lvl="1" indent="0">
              <a:buNone/>
            </a:pPr>
            <a:endParaRPr lang="en-US" dirty="0"/>
          </a:p>
          <a:p>
            <a:pPr lvl="1"/>
            <a:endParaRPr lang="en-US" dirty="0" smtClean="0"/>
          </a:p>
          <a:p>
            <a:pPr lvl="1"/>
            <a:r>
              <a:rPr lang="en-US" dirty="0" smtClean="0"/>
              <a:t>This is a geometric sequence going to zero</a:t>
            </a:r>
          </a:p>
          <a:p>
            <a:pPr lvl="1"/>
            <a:r>
              <a:rPr lang="en-US" dirty="0" smtClean="0"/>
              <a:t>For example,</a:t>
            </a:r>
          </a:p>
          <a:p>
            <a:pPr lvl="1"/>
            <a:endParaRPr lang="en-US" dirty="0"/>
          </a:p>
          <a:p>
            <a:pPr lvl="1"/>
            <a:r>
              <a:rPr lang="en-US" dirty="0" smtClean="0"/>
              <a:t>Thus</a:t>
            </a:r>
          </a:p>
          <a:p>
            <a:pPr lvl="1"/>
            <a:endParaRPr lang="en-US" dirty="0"/>
          </a:p>
          <a:p>
            <a:pPr lvl="1"/>
            <a:endParaRPr lang="en-US" sz="1200" dirty="0" smtClean="0"/>
          </a:p>
          <a:p>
            <a:pPr lvl="1"/>
            <a:r>
              <a:rPr lang="en-US" dirty="0" smtClean="0"/>
              <a:t>Also,</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206422181"/>
              </p:ext>
            </p:extLst>
          </p:nvPr>
        </p:nvGraphicFramePr>
        <p:xfrm>
          <a:off x="2966958" y="1995963"/>
          <a:ext cx="3459322" cy="583248"/>
        </p:xfrm>
        <a:graphic>
          <a:graphicData uri="http://schemas.openxmlformats.org/presentationml/2006/ole">
            <mc:AlternateContent xmlns:mc="http://schemas.openxmlformats.org/markup-compatibility/2006">
              <mc:Choice xmlns:v="urn:schemas-microsoft-com:vml" Requires="v">
                <p:oleObj spid="_x0000_s166957" name="Equation" r:id="rId6" imgW="2336760" imgH="482400" progId="Equation.DSMT4">
                  <p:embed/>
                </p:oleObj>
              </mc:Choice>
              <mc:Fallback>
                <p:oleObj name="Equation" r:id="rId6" imgW="2336760" imgH="482400" progId="Equation.DSMT4">
                  <p:embed/>
                  <p:pic>
                    <p:nvPicPr>
                      <p:cNvPr id="0" name="Object 5"/>
                      <p:cNvPicPr>
                        <a:picLocks noChangeAspect="1" noChangeArrowheads="1"/>
                      </p:cNvPicPr>
                      <p:nvPr/>
                    </p:nvPicPr>
                    <p:blipFill>
                      <a:blip r:embed="rId7"/>
                      <a:srcRect/>
                      <a:stretch>
                        <a:fillRect/>
                      </a:stretch>
                    </p:blipFill>
                    <p:spPr bwMode="auto">
                      <a:xfrm>
                        <a:off x="2966958" y="1995963"/>
                        <a:ext cx="3459322" cy="58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82408218"/>
              </p:ext>
            </p:extLst>
          </p:nvPr>
        </p:nvGraphicFramePr>
        <p:xfrm>
          <a:off x="2876938" y="3053503"/>
          <a:ext cx="3064668" cy="567532"/>
        </p:xfrm>
        <a:graphic>
          <a:graphicData uri="http://schemas.openxmlformats.org/presentationml/2006/ole">
            <mc:AlternateContent xmlns:mc="http://schemas.openxmlformats.org/markup-compatibility/2006">
              <mc:Choice xmlns:v="urn:schemas-microsoft-com:vml" Requires="v">
                <p:oleObj spid="_x0000_s166958" name="Equation" r:id="rId8" imgW="2070000" imgH="469800" progId="Equation.DSMT4">
                  <p:embed/>
                </p:oleObj>
              </mc:Choice>
              <mc:Fallback>
                <p:oleObj name="Equation" r:id="rId8" imgW="2070000" imgH="469800" progId="Equation.DSMT4">
                  <p:embed/>
                  <p:pic>
                    <p:nvPicPr>
                      <p:cNvPr id="0" name=""/>
                      <p:cNvPicPr>
                        <a:picLocks noChangeAspect="1" noChangeArrowheads="1"/>
                      </p:cNvPicPr>
                      <p:nvPr/>
                    </p:nvPicPr>
                    <p:blipFill>
                      <a:blip r:embed="rId9"/>
                      <a:srcRect/>
                      <a:stretch>
                        <a:fillRect/>
                      </a:stretch>
                    </p:blipFill>
                    <p:spPr bwMode="auto">
                      <a:xfrm>
                        <a:off x="2876938" y="3053503"/>
                        <a:ext cx="3064668" cy="56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33842222"/>
              </p:ext>
            </p:extLst>
          </p:nvPr>
        </p:nvGraphicFramePr>
        <p:xfrm>
          <a:off x="1987828" y="3827140"/>
          <a:ext cx="5337175" cy="568325"/>
        </p:xfrm>
        <a:graphic>
          <a:graphicData uri="http://schemas.openxmlformats.org/presentationml/2006/ole">
            <mc:AlternateContent xmlns:mc="http://schemas.openxmlformats.org/markup-compatibility/2006">
              <mc:Choice xmlns:v="urn:schemas-microsoft-com:vml" Requires="v">
                <p:oleObj spid="_x0000_s166959" name="Equation" r:id="rId10" imgW="3606480" imgH="469800" progId="Equation.DSMT4">
                  <p:embed/>
                </p:oleObj>
              </mc:Choice>
              <mc:Fallback>
                <p:oleObj name="Equation" r:id="rId10" imgW="3606480" imgH="469800" progId="Equation.DSMT4">
                  <p:embed/>
                  <p:pic>
                    <p:nvPicPr>
                      <p:cNvPr id="0" name=""/>
                      <p:cNvPicPr>
                        <a:picLocks noChangeAspect="1" noChangeArrowheads="1"/>
                      </p:cNvPicPr>
                      <p:nvPr/>
                    </p:nvPicPr>
                    <p:blipFill>
                      <a:blip r:embed="rId11"/>
                      <a:srcRect/>
                      <a:stretch>
                        <a:fillRect/>
                      </a:stretch>
                    </p:blipFill>
                    <p:spPr bwMode="auto">
                      <a:xfrm>
                        <a:off x="1987828" y="3827140"/>
                        <a:ext cx="53371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62063327"/>
              </p:ext>
            </p:extLst>
          </p:nvPr>
        </p:nvGraphicFramePr>
        <p:xfrm>
          <a:off x="1943100" y="4783138"/>
          <a:ext cx="3930650" cy="568325"/>
        </p:xfrm>
        <a:graphic>
          <a:graphicData uri="http://schemas.openxmlformats.org/presentationml/2006/ole">
            <mc:AlternateContent xmlns:mc="http://schemas.openxmlformats.org/markup-compatibility/2006">
              <mc:Choice xmlns:v="urn:schemas-microsoft-com:vml" Requires="v">
                <p:oleObj spid="_x0000_s166960" name="Equation" r:id="rId12" imgW="2654280" imgH="469800" progId="Equation.DSMT4">
                  <p:embed/>
                </p:oleObj>
              </mc:Choice>
              <mc:Fallback>
                <p:oleObj name="Equation" r:id="rId12" imgW="2654280" imgH="469800" progId="Equation.DSMT4">
                  <p:embed/>
                  <p:pic>
                    <p:nvPicPr>
                      <p:cNvPr id="0" name=""/>
                      <p:cNvPicPr>
                        <a:picLocks noChangeAspect="1" noChangeArrowheads="1"/>
                      </p:cNvPicPr>
                      <p:nvPr/>
                    </p:nvPicPr>
                    <p:blipFill>
                      <a:blip r:embed="rId13"/>
                      <a:srcRect/>
                      <a:stretch>
                        <a:fillRect/>
                      </a:stretch>
                    </p:blipFill>
                    <p:spPr bwMode="auto">
                      <a:xfrm>
                        <a:off x="1943100" y="4783138"/>
                        <a:ext cx="39306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7477762"/>
              </p:ext>
            </p:extLst>
          </p:nvPr>
        </p:nvGraphicFramePr>
        <p:xfrm>
          <a:off x="7162800" y="2438400"/>
          <a:ext cx="1617663" cy="552450"/>
        </p:xfrm>
        <a:graphic>
          <a:graphicData uri="http://schemas.openxmlformats.org/presentationml/2006/ole">
            <mc:AlternateContent xmlns:mc="http://schemas.openxmlformats.org/markup-compatibility/2006">
              <mc:Choice xmlns:v="urn:schemas-microsoft-com:vml" Requires="v">
                <p:oleObj spid="_x0000_s166961" name="Equation" r:id="rId14" imgW="1091880" imgH="457200" progId="Equation.DSMT4">
                  <p:embed/>
                </p:oleObj>
              </mc:Choice>
              <mc:Fallback>
                <p:oleObj name="Equation" r:id="rId14" imgW="1091880" imgH="457200" progId="Equation.DSMT4">
                  <p:embed/>
                  <p:pic>
                    <p:nvPicPr>
                      <p:cNvPr id="0" name=""/>
                      <p:cNvPicPr>
                        <a:picLocks noChangeAspect="1" noChangeArrowheads="1"/>
                      </p:cNvPicPr>
                      <p:nvPr/>
                    </p:nvPicPr>
                    <p:blipFill>
                      <a:blip r:embed="rId15"/>
                      <a:srcRect/>
                      <a:stretch>
                        <a:fillRect/>
                      </a:stretch>
                    </p:blipFill>
                    <p:spPr bwMode="auto">
                      <a:xfrm>
                        <a:off x="7162800" y="2438400"/>
                        <a:ext cx="161766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56512094"/>
      </p:ext>
    </p:extLst>
  </p:cSld>
  <p:clrMapOvr>
    <a:masterClrMapping/>
  </p:clrMapOvr>
  <mc:AlternateContent xmlns:mc="http://schemas.openxmlformats.org/markup-compatibility/2006" xmlns:p14="http://schemas.microsoft.com/office/powerpoint/2010/main">
    <mc:Choice Requires="p14">
      <p:transition spd="slow" p14:dur="2000" advTm="93500"/>
    </mc:Choice>
    <mc:Fallback xmlns="">
      <p:transition spd="slow" advTm="9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Polynomials</a:t>
            </a:r>
            <a:endParaRPr lang="en-CA" i="1" dirty="0">
              <a:latin typeface="Times New Roman" panose="02020603050405020304" pitchFamily="18" charset="0"/>
            </a:endParaRPr>
          </a:p>
        </p:txBody>
      </p:sp>
      <p:sp>
        <p:nvSpPr>
          <p:cNvPr id="3" name="Content Placeholder 2"/>
          <p:cNvSpPr>
            <a:spLocks noGrp="1"/>
          </p:cNvSpPr>
          <p:nvPr>
            <p:ph idx="1"/>
          </p:nvPr>
        </p:nvSpPr>
        <p:spPr>
          <a:xfrm>
            <a:off x="457200" y="1600200"/>
            <a:ext cx="8534400" cy="4525963"/>
          </a:xfrm>
        </p:spPr>
        <p:txBody>
          <a:bodyPr/>
          <a:lstStyle/>
          <a:p>
            <a:r>
              <a:rPr lang="en-US" dirty="0" smtClean="0"/>
              <a:t>A polynomial in </a:t>
            </a:r>
            <a:r>
              <a:rPr lang="en-US" i="1" dirty="0" smtClean="0">
                <a:latin typeface="Times New Roman" panose="02020603050405020304" pitchFamily="18" charset="0"/>
              </a:rPr>
              <a:t>x</a:t>
            </a:r>
            <a:r>
              <a:rPr lang="en-US" dirty="0" smtClean="0"/>
              <a:t> is a linear combination of terms </a:t>
            </a:r>
            <a:r>
              <a:rPr lang="en-US" dirty="0" smtClean="0">
                <a:latin typeface="Times New Roman" panose="02020603050405020304" pitchFamily="18" charset="0"/>
              </a:rPr>
              <a:t>1,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baseline="30000" dirty="0" smtClean="0">
                <a:latin typeface="Times New Roman" panose="02020603050405020304" pitchFamily="18" charset="0"/>
              </a:rPr>
              <a:t>3</a:t>
            </a:r>
            <a:r>
              <a:rPr lang="en-US" dirty="0" smtClean="0">
                <a:latin typeface="Times New Roman" panose="02020603050405020304" pitchFamily="18" charset="0"/>
              </a:rPr>
              <a:t>, </a:t>
            </a:r>
            <a:r>
              <a:rPr lang="en-US" i="1" dirty="0" smtClean="0">
                <a:latin typeface="Times New Roman" panose="02020603050405020304" pitchFamily="18" charset="0"/>
              </a:rPr>
              <a:t>x</a:t>
            </a:r>
            <a:r>
              <a:rPr lang="en-US" baseline="30000" dirty="0" smtClean="0">
                <a:latin typeface="Times New Roman" panose="02020603050405020304" pitchFamily="18" charset="0"/>
              </a:rPr>
              <a:t>4</a:t>
            </a:r>
            <a:r>
              <a:rPr lang="en-US" dirty="0" smtClean="0">
                <a:latin typeface="Times New Roman" panose="02020603050405020304" pitchFamily="18" charset="0"/>
              </a:rPr>
              <a:t>, ….</a:t>
            </a:r>
          </a:p>
          <a:p>
            <a:pPr lvl="1"/>
            <a:r>
              <a:rPr lang="en-US" dirty="0" smtClean="0"/>
              <a:t>These are generally represented</a:t>
            </a:r>
          </a:p>
          <a:p>
            <a:pPr marL="457200" lvl="1" indent="0">
              <a:buNone/>
            </a:pPr>
            <a:r>
              <a:rPr lang="en-US" dirty="0"/>
              <a:t>	</a:t>
            </a:r>
            <a:r>
              <a:rPr lang="en-US" dirty="0" smtClean="0"/>
              <a:t>by italicized lower-case </a:t>
            </a:r>
            <a:r>
              <a:rPr lang="en-US" i="1" dirty="0" smtClean="0">
                <a:latin typeface="Times New Roman" panose="02020603050405020304" pitchFamily="18" charset="0"/>
              </a:rPr>
              <a:t>p</a:t>
            </a:r>
            <a:r>
              <a:rPr lang="en-US" dirty="0" smtClean="0"/>
              <a:t>, </a:t>
            </a:r>
            <a:r>
              <a:rPr lang="en-US" i="1" dirty="0" smtClean="0">
                <a:latin typeface="Times New Roman" panose="02020603050405020304" pitchFamily="18" charset="0"/>
              </a:rPr>
              <a:t>q</a:t>
            </a:r>
            <a:r>
              <a:rPr lang="en-US" dirty="0" smtClean="0"/>
              <a:t> and </a:t>
            </a:r>
            <a:r>
              <a:rPr lang="en-US" i="1" dirty="0" smtClean="0">
                <a:latin typeface="Times New Roman" panose="02020603050405020304" pitchFamily="18" charset="0"/>
              </a:rPr>
              <a:t>r</a:t>
            </a:r>
            <a:endParaRPr lang="en-US" dirty="0" smtClean="0">
              <a:latin typeface="Times New Roman" panose="02020603050405020304" pitchFamily="18" charset="0"/>
            </a:endParaRPr>
          </a:p>
          <a:p>
            <a:pPr lvl="1"/>
            <a:r>
              <a:rPr lang="en-US" dirty="0" smtClean="0"/>
              <a:t>For example, </a:t>
            </a:r>
            <a:r>
              <a:rPr lang="en-US" i="1" dirty="0" smtClean="0">
                <a:latin typeface="Times New Roman" panose="02020603050405020304" pitchFamily="18" charset="0"/>
              </a:rPr>
              <a:t>p</a:t>
            </a:r>
            <a:r>
              <a:rPr lang="en-US" dirty="0" smtClean="0"/>
              <a:t> may be a polynomial and</a:t>
            </a:r>
          </a:p>
          <a:p>
            <a:pPr marL="457200" lvl="1" indent="0" algn="ctr">
              <a:buNone/>
            </a:pP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x</a:t>
            </a:r>
            <a:r>
              <a:rPr lang="en-US" baseline="30000" dirty="0" smtClean="0">
                <a:latin typeface="Times New Roman" panose="02020603050405020304" pitchFamily="18" charset="0"/>
              </a:rPr>
              <a:t>5</a:t>
            </a:r>
            <a:r>
              <a:rPr lang="en-US" dirty="0" smtClean="0">
                <a:latin typeface="Times New Roman" panose="02020603050405020304" pitchFamily="18" charset="0"/>
              </a:rPr>
              <a:t> + </a:t>
            </a:r>
            <a:r>
              <a:rPr lang="en-US" dirty="0" smtClean="0">
                <a:latin typeface="Times New Roman" panose="02020603050405020304" pitchFamily="18" charset="0"/>
              </a:rPr>
              <a:t>0.3</a:t>
            </a:r>
            <a:r>
              <a:rPr lang="en-US" i="1" dirty="0" smtClean="0">
                <a:latin typeface="Times New Roman" panose="02020603050405020304" pitchFamily="18" charset="0"/>
              </a:rPr>
              <a:t>x</a:t>
            </a:r>
            <a:r>
              <a:rPr lang="en-US" i="1" baseline="30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0.5</a:t>
            </a:r>
            <a:r>
              <a:rPr lang="en-US" i="1" dirty="0" smtClean="0">
                <a:latin typeface="Times New Roman" panose="02020603050405020304" pitchFamily="18" charset="0"/>
              </a:rPr>
              <a:t>x</a:t>
            </a:r>
            <a:r>
              <a:rPr lang="en-US" i="1" baseline="30000" dirty="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+ 0.9</a:t>
            </a:r>
          </a:p>
          <a:p>
            <a:pPr lvl="1"/>
            <a:r>
              <a:rPr lang="en-US" dirty="0" smtClean="0"/>
              <a:t>The degree of the polynomial </a:t>
            </a:r>
            <a:r>
              <a:rPr lang="en-US" i="1" dirty="0" smtClean="0">
                <a:latin typeface="Times New Roman" panose="02020603050405020304" pitchFamily="18" charset="0"/>
              </a:rPr>
              <a:t>p</a:t>
            </a:r>
            <a:r>
              <a:rPr lang="en-US" dirty="0" smtClean="0"/>
              <a:t>, denoted </a:t>
            </a:r>
            <a:r>
              <a:rPr lang="en-US" dirty="0" err="1" smtClean="0">
                <a:latin typeface="Times New Roman" panose="02020603050405020304" pitchFamily="18" charset="0"/>
              </a:rPr>
              <a:t>deg</a:t>
            </a:r>
            <a:r>
              <a:rPr lang="en-US" dirty="0" smtClean="0">
                <a:latin typeface="Times New Roman" panose="02020603050405020304" pitchFamily="18" charset="0"/>
              </a:rPr>
              <a:t>(</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dirty="0" smtClean="0"/>
              <a:t>, is </a:t>
            </a:r>
            <a:r>
              <a:rPr lang="en-US" dirty="0" smtClean="0"/>
              <a:t>the largest exponent of a term within the polynomial with a non-zero coefficient</a:t>
            </a:r>
            <a:endParaRPr lang="en-US" dirty="0"/>
          </a:p>
          <a:p>
            <a:pPr marL="457200" lvl="1" indent="0" algn="ctr">
              <a:buNone/>
            </a:pPr>
            <a:r>
              <a:rPr lang="en-US" dirty="0" err="1" smtClean="0">
                <a:latin typeface="Times New Roman" panose="02020603050405020304" pitchFamily="18" charset="0"/>
              </a:rPr>
              <a:t>deg</a:t>
            </a:r>
            <a:r>
              <a:rPr lang="en-US" dirty="0" smtClean="0">
                <a:latin typeface="Times New Roman" panose="02020603050405020304" pitchFamily="18" charset="0"/>
              </a:rPr>
              <a:t>(</a:t>
            </a:r>
            <a:r>
              <a:rPr lang="en-US" i="1" dirty="0" smtClean="0">
                <a:latin typeface="Times New Roman" panose="02020603050405020304" pitchFamily="18" charset="0"/>
              </a:rPr>
              <a:t>p</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5</a:t>
            </a:r>
            <a:endParaRPr lang="en-US" dirty="0">
              <a:latin typeface="Times New Roman" panose="02020603050405020304" pitchFamily="18" charset="0"/>
            </a:endParaRPr>
          </a:p>
          <a:p>
            <a:pPr lvl="1"/>
            <a:endParaRPr lang="en-US" dirty="0" smtClean="0"/>
          </a:p>
          <a:p>
            <a:r>
              <a:rPr lang="en-US" dirty="0" smtClean="0"/>
              <a:t>Polynomials are used to locally approximate real-world continuous functions</a:t>
            </a: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6480387"/>
      </p:ext>
    </p:extLst>
  </p:cSld>
  <p:clrMapOvr>
    <a:masterClrMapping/>
  </p:clrMapOvr>
  <mc:AlternateContent xmlns:mc="http://schemas.openxmlformats.org/markup-compatibility/2006">
    <mc:Choice xmlns:p14="http://schemas.microsoft.com/office/powerpoint/2010/main" Requires="p14">
      <p:transition spd="slow" p14:dur="2000" advTm="88725"/>
    </mc:Choice>
    <mc:Fallback>
      <p:transition spd="slow" advTm="8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the polynomial</a:t>
            </a:r>
            <a:endParaRPr lang="en-US" dirty="0"/>
          </a:p>
          <a:p>
            <a:pPr marL="457200" lvl="1" indent="0" algn="ctr">
              <a:buNone/>
            </a:pP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x</a:t>
            </a:r>
            <a:r>
              <a:rPr lang="en-US" baseline="30000" dirty="0">
                <a:latin typeface="Times New Roman" panose="02020603050405020304" pitchFamily="18" charset="0"/>
              </a:rPr>
              <a:t>5</a:t>
            </a:r>
            <a:r>
              <a:rPr lang="en-US" dirty="0">
                <a:latin typeface="Times New Roman" panose="02020603050405020304" pitchFamily="18" charset="0"/>
              </a:rPr>
              <a:t> + 0.2</a:t>
            </a:r>
            <a:r>
              <a:rPr lang="en-US" i="1" dirty="0">
                <a:latin typeface="Times New Roman" panose="02020603050405020304" pitchFamily="18" charset="0"/>
              </a:rPr>
              <a:t>x</a:t>
            </a:r>
            <a:r>
              <a:rPr lang="en-US" i="1" baseline="30000" dirty="0">
                <a:latin typeface="Times New Roman" panose="02020603050405020304" pitchFamily="18" charset="0"/>
              </a:rPr>
              <a:t>2</a:t>
            </a:r>
            <a:r>
              <a:rPr lang="en-US" dirty="0">
                <a:latin typeface="Times New Roman" panose="02020603050405020304" pitchFamily="18" charset="0"/>
              </a:rPr>
              <a:t> + 0.5</a:t>
            </a:r>
            <a:r>
              <a:rPr lang="en-US" i="1" dirty="0">
                <a:latin typeface="Times New Roman" panose="02020603050405020304" pitchFamily="18" charset="0"/>
              </a:rPr>
              <a:t>x</a:t>
            </a:r>
            <a:r>
              <a:rPr lang="en-US" i="1" baseline="30000" dirty="0">
                <a:latin typeface="Times New Roman" panose="02020603050405020304" pitchFamily="18" charset="0"/>
              </a:rPr>
              <a:t> </a:t>
            </a:r>
            <a:r>
              <a:rPr lang="en-US" dirty="0">
                <a:latin typeface="Times New Roman" panose="02020603050405020304" pitchFamily="18" charset="0"/>
              </a:rPr>
              <a:t> + </a:t>
            </a:r>
            <a:r>
              <a:rPr lang="en-US" dirty="0" smtClean="0">
                <a:latin typeface="Times New Roman" panose="02020603050405020304" pitchFamily="18" charset="0"/>
              </a:rPr>
              <a:t>0.9</a:t>
            </a:r>
            <a:endParaRPr lang="en-US" i="1" dirty="0" smtClean="0">
              <a:latin typeface="Times New Roman" panose="02020603050405020304" pitchFamily="18" charset="0"/>
            </a:endParaRPr>
          </a:p>
          <a:p>
            <a:pPr marL="57150" indent="0">
              <a:buNone/>
            </a:pPr>
            <a:r>
              <a:rPr lang="en-US" dirty="0" smtClean="0"/>
              <a:t>     the value of this polynomial at </a:t>
            </a:r>
            <a:r>
              <a:rPr lang="en-US" i="1" dirty="0" smtClean="0">
                <a:latin typeface="Times New Roman" panose="02020603050405020304" pitchFamily="18" charset="0"/>
              </a:rPr>
              <a:t>x</a:t>
            </a:r>
            <a:r>
              <a:rPr lang="en-US" dirty="0" smtClean="0"/>
              <a:t> is simply found by evaluating</a:t>
            </a:r>
            <a:r>
              <a:rPr lang="en-US" dirty="0"/>
              <a:t/>
            </a:r>
            <a:br>
              <a:rPr lang="en-US" dirty="0"/>
            </a:br>
            <a:r>
              <a:rPr lang="en-US" dirty="0" smtClean="0"/>
              <a:t>     the polynomial at that point; e.g., </a:t>
            </a:r>
            <a:r>
              <a:rPr lang="en-US" i="1" dirty="0" smtClean="0">
                <a:latin typeface="Times New Roman" panose="02020603050405020304" pitchFamily="18" charset="0"/>
              </a:rPr>
              <a:t>p</a:t>
            </a:r>
            <a:r>
              <a:rPr lang="en-US" dirty="0" smtClean="0">
                <a:latin typeface="Times New Roman" panose="02020603050405020304" pitchFamily="18" charset="0"/>
              </a:rPr>
              <a:t>(1.5)</a:t>
            </a:r>
          </a:p>
          <a:p>
            <a:endParaRPr lang="en-US" dirty="0"/>
          </a:p>
          <a:p>
            <a:r>
              <a:rPr lang="en-US" dirty="0" smtClean="0"/>
              <a:t>In general, an arbitrary polynomial </a:t>
            </a:r>
            <a:r>
              <a:rPr lang="en-US" i="1" dirty="0" smtClean="0">
                <a:latin typeface="Times New Roman" panose="02020603050405020304" pitchFamily="18" charset="0"/>
              </a:rPr>
              <a:t>p</a:t>
            </a:r>
            <a:r>
              <a:rPr lang="en-US" dirty="0" smtClean="0"/>
              <a:t> is represented by </a:t>
            </a:r>
          </a:p>
          <a:p>
            <a:pPr marL="457200" lvl="1" indent="0" algn="ctr">
              <a:buNone/>
            </a:pP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i="1" dirty="0" smtClean="0">
                <a:latin typeface="Symbol" panose="05050102010706020507" pitchFamily="18" charset="2"/>
              </a:rPr>
              <a:t> </a:t>
            </a:r>
            <a:r>
              <a:rPr lang="en-US" i="1" dirty="0" err="1" smtClean="0">
                <a:latin typeface="Times New Roman" panose="02020603050405020304" pitchFamily="18" charset="0"/>
              </a:rPr>
              <a:t>x</a:t>
            </a:r>
            <a:r>
              <a:rPr lang="en-US" i="1" baseline="30000" dirty="0" err="1" smtClean="0">
                <a:latin typeface="Times New Roman" panose="02020603050405020304" pitchFamily="18" charset="0"/>
              </a:rPr>
              <a:t>n</a:t>
            </a:r>
            <a:r>
              <a:rPr lang="en-US" dirty="0" smtClean="0">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baseline="-25000" dirty="0" smtClean="0">
                <a:latin typeface="Times New Roman" panose="02020603050405020304" pitchFamily="18" charset="0"/>
              </a:rPr>
              <a:t>–1</a:t>
            </a:r>
            <a:r>
              <a:rPr lang="en-US" i="1" dirty="0" smtClean="0">
                <a:latin typeface="Symbol" panose="05050102010706020507" pitchFamily="18" charset="2"/>
              </a:rPr>
              <a:t> </a:t>
            </a:r>
            <a:r>
              <a:rPr lang="en-US" i="1" dirty="0" err="1" smtClean="0">
                <a:latin typeface="Times New Roman" panose="02020603050405020304" pitchFamily="18" charset="0"/>
              </a:rPr>
              <a:t>x</a:t>
            </a:r>
            <a:r>
              <a:rPr lang="en-US" i="1" baseline="30000" dirty="0" err="1" smtClean="0">
                <a:latin typeface="Times New Roman" panose="02020603050405020304" pitchFamily="18" charset="0"/>
              </a:rPr>
              <a:t>n</a:t>
            </a:r>
            <a:r>
              <a:rPr lang="en-US" baseline="30000" dirty="0" smtClean="0">
                <a:latin typeface="Times New Roman" panose="02020603050405020304" pitchFamily="18" charset="0"/>
              </a:rPr>
              <a:t>–1</a:t>
            </a:r>
            <a:r>
              <a:rPr lang="en-US" dirty="0">
                <a:latin typeface="Times New Roman" panose="02020603050405020304" pitchFamily="18" charset="0"/>
              </a:rPr>
              <a:t> + </a:t>
            </a:r>
            <a:r>
              <a:rPr lang="en-US" dirty="0" smtClean="0">
                <a:latin typeface="Times New Roman" panose="02020603050405020304" pitchFamily="18" charset="0"/>
              </a:rPr>
              <a:t>⋯ + </a:t>
            </a:r>
            <a:r>
              <a:rPr lang="en-US" i="1" dirty="0" smtClean="0">
                <a:latin typeface="Symbol" panose="05050102010706020507" pitchFamily="18" charset="2"/>
              </a:rPr>
              <a:t>a</a:t>
            </a:r>
            <a:r>
              <a:rPr lang="en-US" baseline="-25000" dirty="0" smtClean="0">
                <a:latin typeface="Times New Roman" panose="02020603050405020304" pitchFamily="18" charset="0"/>
              </a:rPr>
              <a:t>2</a:t>
            </a:r>
            <a:r>
              <a:rPr lang="en-US" i="1" dirty="0" smtClean="0">
                <a:latin typeface="Symbol" panose="05050102010706020507" pitchFamily="18" charset="2"/>
              </a:rPr>
              <a:t>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i="1" baseline="30000"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i="1" dirty="0" smtClean="0">
                <a:latin typeface="Symbol" panose="05050102010706020507" pitchFamily="18" charset="2"/>
              </a:rPr>
              <a:t>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a</a:t>
            </a:r>
            <a:r>
              <a:rPr lang="en-US" baseline="-25000" dirty="0" smtClean="0">
                <a:latin typeface="Times New Roman" panose="02020603050405020304" pitchFamily="18" charset="0"/>
              </a:rPr>
              <a:t>0</a:t>
            </a:r>
            <a:endParaRPr lang="en-US" dirty="0" smtClean="0">
              <a:latin typeface="Times New Roman" panose="02020603050405020304" pitchFamily="18" charset="0"/>
            </a:endParaRPr>
          </a:p>
          <a:p>
            <a:pPr lvl="1"/>
            <a:endParaRPr lang="en-US" dirty="0" smtClean="0"/>
          </a:p>
          <a:p>
            <a:pPr lvl="1"/>
            <a:endParaRPr lang="en-US" dirty="0"/>
          </a:p>
          <a:p>
            <a:pPr lvl="1"/>
            <a:endParaRPr lang="en-US" dirty="0" smtClean="0"/>
          </a:p>
          <a:p>
            <a:pPr lvl="1"/>
            <a:r>
              <a:rPr lang="en-US" dirty="0" smtClean="0"/>
              <a:t>If we ask what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dirty="0" smtClean="0"/>
              <a:t> is, and </a:t>
            </a:r>
            <a:r>
              <a:rPr lang="en-US" i="1" dirty="0" smtClean="0">
                <a:latin typeface="Times New Roman" panose="02020603050405020304" pitchFamily="18" charset="0"/>
              </a:rPr>
              <a:t>n</a:t>
            </a:r>
            <a:r>
              <a:rPr lang="en-US" dirty="0" smtClean="0">
                <a:latin typeface="Times New Roman" panose="02020603050405020304" pitchFamily="18" charset="0"/>
              </a:rPr>
              <a:t> &gt; </a:t>
            </a:r>
            <a:r>
              <a:rPr lang="en-US" dirty="0" err="1" smtClean="0">
                <a:latin typeface="Times New Roman" panose="02020603050405020304" pitchFamily="18" charset="0"/>
              </a:rPr>
              <a:t>deg</a:t>
            </a:r>
            <a:r>
              <a:rPr lang="en-US" dirty="0" smtClean="0">
                <a:latin typeface="Times New Roman" panose="02020603050405020304" pitchFamily="18" charset="0"/>
              </a:rPr>
              <a:t>(</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dirty="0" smtClean="0"/>
              <a:t>, then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dirty="0" smtClean="0">
                <a:latin typeface="Times New Roman" panose="02020603050405020304" pitchFamily="18" charset="0"/>
              </a:rPr>
              <a:t> = 0</a:t>
            </a:r>
            <a:endParaRPr lang="en-US" dirty="0" smtClean="0"/>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406891777"/>
              </p:ext>
            </p:extLst>
          </p:nvPr>
        </p:nvGraphicFramePr>
        <p:xfrm>
          <a:off x="2932924" y="4381067"/>
          <a:ext cx="1384012" cy="753341"/>
        </p:xfrm>
        <a:graphic>
          <a:graphicData uri="http://schemas.openxmlformats.org/presentationml/2006/ole">
            <mc:AlternateContent xmlns:mc="http://schemas.openxmlformats.org/markup-compatibility/2006">
              <mc:Choice xmlns:v="urn:schemas-microsoft-com:vml" Requires="v">
                <p:oleObj spid="_x0000_s173065" name="Equation" r:id="rId6" imgW="1028520" imgH="685800" progId="Equation.DSMT4">
                  <p:embed/>
                </p:oleObj>
              </mc:Choice>
              <mc:Fallback>
                <p:oleObj name="Equation" r:id="rId6" imgW="1028520" imgH="685800" progId="Equation.DSMT4">
                  <p:embed/>
                  <p:pic>
                    <p:nvPicPr>
                      <p:cNvPr id="0" name="Object 7"/>
                      <p:cNvPicPr>
                        <a:picLocks noChangeAspect="1" noChangeArrowheads="1"/>
                      </p:cNvPicPr>
                      <p:nvPr/>
                    </p:nvPicPr>
                    <p:blipFill>
                      <a:blip r:embed="rId7"/>
                      <a:srcRect/>
                      <a:stretch>
                        <a:fillRect/>
                      </a:stretch>
                    </p:blipFill>
                    <p:spPr bwMode="auto">
                      <a:xfrm>
                        <a:off x="2932924" y="4381067"/>
                        <a:ext cx="1384012" cy="75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92979986"/>
      </p:ext>
    </p:extLst>
  </p:cSld>
  <p:clrMapOvr>
    <a:masterClrMapping/>
  </p:clrMapOvr>
  <mc:AlternateContent xmlns:mc="http://schemas.openxmlformats.org/markup-compatibility/2006">
    <mc:Choice xmlns:p14="http://schemas.microsoft.com/office/powerpoint/2010/main" Requires="p14">
      <p:transition spd="slow" p14:dur="2000" advTm="73654"/>
    </mc:Choice>
    <mc:Fallback>
      <p:transition spd="slow" advTm="7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Thus, we may define:</a:t>
            </a:r>
          </a:p>
          <a:p>
            <a:pPr lvl="1"/>
            <a:r>
              <a:rPr lang="en-US" dirty="0" smtClean="0"/>
              <a:t>Scalar multiplication: given </a:t>
            </a:r>
            <a:r>
              <a:rPr lang="en-US" i="1" dirty="0" smtClean="0">
                <a:latin typeface="Times New Roman" panose="02020603050405020304" pitchFamily="18" charset="0"/>
              </a:rPr>
              <a:t>p</a:t>
            </a:r>
            <a:r>
              <a:rPr lang="en-US" dirty="0" smtClean="0"/>
              <a:t>, </a:t>
            </a:r>
            <a:r>
              <a:rPr lang="en-US" i="1" dirty="0" smtClean="0">
                <a:latin typeface="Symbol" panose="05050102010706020507" pitchFamily="18" charset="2"/>
              </a:rPr>
              <a:t>b </a:t>
            </a:r>
            <a:r>
              <a:rPr lang="en-US" i="1" dirty="0" smtClean="0">
                <a:latin typeface="Times New Roman" panose="02020603050405020304" pitchFamily="18" charset="0"/>
              </a:rPr>
              <a:t>p</a:t>
            </a:r>
            <a:r>
              <a:rPr lang="en-US" dirty="0" smtClean="0"/>
              <a:t> </a:t>
            </a:r>
            <a:r>
              <a:rPr lang="en-US" dirty="0" smtClean="0"/>
              <a:t>is the polynomial</a:t>
            </a:r>
          </a:p>
          <a:p>
            <a:pPr marL="457200" lvl="1" indent="0" algn="ctr">
              <a:buNone/>
            </a:pPr>
            <a:r>
              <a:rPr lang="en-US" dirty="0" smtClean="0">
                <a:solidFill>
                  <a:prstClr val="white"/>
                </a:solidFill>
                <a:latin typeface="Symbol" panose="05050102010706020507" pitchFamily="18" charset="2"/>
              </a:rPr>
              <a:t>(</a:t>
            </a:r>
            <a:r>
              <a:rPr lang="en-US" i="1" dirty="0" smtClean="0">
                <a:solidFill>
                  <a:prstClr val="white"/>
                </a:solidFill>
                <a:latin typeface="Symbol" panose="05050102010706020507" pitchFamily="18" charset="2"/>
              </a:rPr>
              <a:t>b </a:t>
            </a:r>
            <a:r>
              <a:rPr lang="en-US" i="1" dirty="0" smtClean="0">
                <a:solidFill>
                  <a:prstClr val="white"/>
                </a:solidFill>
                <a:latin typeface="Times New Roman" panose="02020603050405020304" pitchFamily="18" charset="0"/>
              </a:rPr>
              <a:t>p</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a:t>
            </a:r>
            <a:r>
              <a:rPr lang="en-US" i="1" dirty="0">
                <a:solidFill>
                  <a:prstClr val="white"/>
                </a:solidFill>
                <a:latin typeface="Symbol" panose="05050102010706020507" pitchFamily="18" charset="2"/>
              </a:rPr>
              <a:t>b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i="1" dirty="0" smtClean="0">
                <a:latin typeface="Symbol" panose="05050102010706020507" pitchFamily="18" charset="2"/>
              </a:rPr>
              <a:t>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dirty="0">
                <a:latin typeface="Times New Roman" panose="02020603050405020304" pitchFamily="18" charset="0"/>
              </a:rPr>
              <a:t> + </a:t>
            </a:r>
            <a:r>
              <a:rPr lang="en-US" i="1" dirty="0">
                <a:solidFill>
                  <a:prstClr val="white"/>
                </a:solidFill>
                <a:latin typeface="Symbol" panose="05050102010706020507" pitchFamily="18" charset="2"/>
              </a:rPr>
              <a:t>b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baseline="-25000" dirty="0" smtClean="0">
                <a:latin typeface="Times New Roman" panose="02020603050405020304" pitchFamily="18" charset="0"/>
              </a:rPr>
              <a:t>–1</a:t>
            </a:r>
            <a:r>
              <a:rPr lang="en-US" i="1" dirty="0" smtClean="0">
                <a:latin typeface="Symbol" panose="05050102010706020507" pitchFamily="18" charset="2"/>
              </a:rPr>
              <a:t>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baseline="30000" dirty="0">
                <a:latin typeface="Times New Roman" panose="02020603050405020304" pitchFamily="18" charset="0"/>
              </a:rPr>
              <a:t>–1</a:t>
            </a:r>
            <a:r>
              <a:rPr lang="en-US" dirty="0">
                <a:latin typeface="Times New Roman" panose="02020603050405020304" pitchFamily="18" charset="0"/>
              </a:rPr>
              <a:t> + ⋯ + </a:t>
            </a:r>
            <a:r>
              <a:rPr lang="en-US" i="1" dirty="0">
                <a:solidFill>
                  <a:prstClr val="white"/>
                </a:solidFill>
                <a:latin typeface="Symbol" panose="05050102010706020507" pitchFamily="18" charset="2"/>
              </a:rPr>
              <a:t>b </a:t>
            </a:r>
            <a:r>
              <a:rPr lang="en-US" i="1" dirty="0" smtClean="0">
                <a:latin typeface="Symbol" panose="05050102010706020507" pitchFamily="18" charset="2"/>
              </a:rPr>
              <a:t>a</a:t>
            </a:r>
            <a:r>
              <a:rPr lang="en-US" baseline="-25000" dirty="0" smtClean="0">
                <a:latin typeface="Times New Roman" panose="02020603050405020304" pitchFamily="18" charset="0"/>
              </a:rPr>
              <a:t>2</a:t>
            </a:r>
            <a:r>
              <a:rPr lang="en-US" i="1" dirty="0" smtClean="0">
                <a:latin typeface="Symbol" panose="05050102010706020507" pitchFamily="18" charset="2"/>
              </a:rPr>
              <a:t> </a:t>
            </a:r>
            <a:r>
              <a:rPr lang="en-US" i="1" dirty="0">
                <a:latin typeface="Times New Roman" panose="02020603050405020304" pitchFamily="18" charset="0"/>
              </a:rPr>
              <a:t>x</a:t>
            </a:r>
            <a:r>
              <a:rPr lang="en-US" baseline="30000" dirty="0">
                <a:latin typeface="Times New Roman" panose="02020603050405020304" pitchFamily="18" charset="0"/>
              </a:rPr>
              <a:t>2</a:t>
            </a:r>
            <a:r>
              <a:rPr lang="en-US" i="1" baseline="30000" dirty="0">
                <a:latin typeface="Times New Roman" panose="02020603050405020304" pitchFamily="18" charset="0"/>
              </a:rPr>
              <a:t> </a:t>
            </a:r>
            <a:r>
              <a:rPr lang="en-US" dirty="0">
                <a:latin typeface="Times New Roman" panose="02020603050405020304" pitchFamily="18" charset="0"/>
              </a:rPr>
              <a:t>+ </a:t>
            </a:r>
            <a:r>
              <a:rPr lang="en-US" i="1" dirty="0">
                <a:solidFill>
                  <a:prstClr val="white"/>
                </a:solidFill>
                <a:latin typeface="Symbol" panose="05050102010706020507" pitchFamily="18" charset="2"/>
              </a:rPr>
              <a:t>b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i="1" dirty="0" smtClean="0">
                <a:latin typeface="Symbol" panose="05050102010706020507" pitchFamily="18" charset="2"/>
              </a:rPr>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solidFill>
                  <a:prstClr val="white"/>
                </a:solidFill>
                <a:latin typeface="Symbol" panose="05050102010706020507" pitchFamily="18" charset="2"/>
              </a:rPr>
              <a:t>b </a:t>
            </a:r>
            <a:r>
              <a:rPr lang="en-US" i="1" dirty="0" smtClean="0">
                <a:latin typeface="Symbol" panose="05050102010706020507" pitchFamily="18" charset="2"/>
              </a:rPr>
              <a:t>a</a:t>
            </a:r>
            <a:r>
              <a:rPr lang="en-US" baseline="-25000" dirty="0" smtClean="0">
                <a:latin typeface="Times New Roman" panose="02020603050405020304" pitchFamily="18" charset="0"/>
              </a:rPr>
              <a:t>0</a:t>
            </a:r>
            <a:endParaRPr lang="en-US" i="1" dirty="0">
              <a:solidFill>
                <a:prstClr val="white"/>
              </a:solidFill>
              <a:latin typeface="Times New Roman" panose="02020603050405020304" pitchFamily="18" charset="0"/>
            </a:endParaRPr>
          </a:p>
          <a:p>
            <a:pPr lvl="1"/>
            <a:r>
              <a:rPr lang="en-US" dirty="0" smtClean="0"/>
              <a:t>Vector addition: </a:t>
            </a:r>
            <a:r>
              <a:rPr lang="en-US" dirty="0"/>
              <a:t>given </a:t>
            </a:r>
            <a:r>
              <a:rPr lang="en-US" i="1" dirty="0" smtClean="0">
                <a:latin typeface="Times New Roman" panose="02020603050405020304" pitchFamily="18" charset="0"/>
              </a:rPr>
              <a:t>p</a:t>
            </a:r>
            <a:r>
              <a:rPr lang="en-US" dirty="0" smtClean="0"/>
              <a:t> and </a:t>
            </a:r>
            <a:r>
              <a:rPr lang="en-US" i="1" dirty="0" smtClean="0"/>
              <a:t>q</a:t>
            </a:r>
            <a:r>
              <a:rPr lang="en-US" dirty="0" smtClean="0"/>
              <a:t>, </a:t>
            </a:r>
            <a:r>
              <a:rPr lang="en-US" i="1" dirty="0" smtClean="0">
                <a:latin typeface="Times New Roman" panose="02020603050405020304" pitchFamily="18" charset="0"/>
              </a:rPr>
              <a:t>p </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t> </a:t>
            </a:r>
            <a:r>
              <a:rPr lang="en-US" dirty="0"/>
              <a:t>is the </a:t>
            </a:r>
            <a:r>
              <a:rPr lang="en-US" dirty="0" smtClean="0"/>
              <a:t>polynomial</a:t>
            </a:r>
            <a:endParaRPr lang="en-US" dirty="0"/>
          </a:p>
          <a:p>
            <a:pPr marL="457200" lvl="1" indent="0" algn="ctr">
              <a:buNone/>
            </a:pP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p</a:t>
            </a:r>
            <a:r>
              <a:rPr lang="en-US" dirty="0" smtClean="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q</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x</a:t>
            </a:r>
            <a:r>
              <a:rPr lang="en-US" dirty="0" smtClean="0">
                <a:solidFill>
                  <a:prstClr val="white"/>
                </a:solidFill>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i="1" dirty="0" smtClean="0">
                <a:latin typeface="Times New Roman" panose="02020603050405020304" pitchFamily="18" charset="0"/>
              </a:rPr>
              <a:t> + </a:t>
            </a:r>
            <a:r>
              <a:rPr lang="en-US" i="1" dirty="0" err="1" smtClean="0">
                <a:latin typeface="Symbol" panose="05050102010706020507" pitchFamily="18" charset="2"/>
              </a:rPr>
              <a:t>b</a:t>
            </a:r>
            <a:r>
              <a:rPr lang="en-US" i="1" baseline="-25000" dirty="0" err="1" smtClean="0">
                <a:latin typeface="Times New Roman" panose="02020603050405020304" pitchFamily="18" charset="0"/>
              </a:rPr>
              <a:t>m</a:t>
            </a:r>
            <a:r>
              <a:rPr lang="en-US" dirty="0" smtClean="0">
                <a:latin typeface="Times New Roman" panose="02020603050405020304" pitchFamily="18" charset="0"/>
              </a:rPr>
              <a:t>)</a:t>
            </a:r>
            <a:r>
              <a:rPr lang="en-US" i="1" dirty="0" smtClean="0">
                <a:latin typeface="Symbol" panose="05050102010706020507" pitchFamily="18" charset="2"/>
              </a:rPr>
              <a:t> </a:t>
            </a:r>
            <a:r>
              <a:rPr lang="en-US" i="1" dirty="0" err="1" smtClean="0">
                <a:latin typeface="Times New Roman" panose="02020603050405020304" pitchFamily="18" charset="0"/>
              </a:rPr>
              <a:t>x</a:t>
            </a:r>
            <a:r>
              <a:rPr lang="en-US" i="1" baseline="30000" dirty="0" err="1" smtClean="0">
                <a:latin typeface="Times New Roman" panose="02020603050405020304" pitchFamily="18" charset="0"/>
              </a:rPr>
              <a:t>m</a:t>
            </a:r>
            <a:r>
              <a:rPr lang="en-US" dirty="0" smtClean="0">
                <a:latin typeface="Times New Roman" panose="02020603050405020304" pitchFamily="18" charset="0"/>
              </a:rPr>
              <a:t> </a:t>
            </a:r>
            <a:r>
              <a:rPr lang="en-US" dirty="0">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US" i="1" dirty="0">
                <a:latin typeface="Times New Roman" panose="02020603050405020304" pitchFamily="18" charset="0"/>
              </a:rPr>
              <a:t>+ </a:t>
            </a:r>
            <a:r>
              <a:rPr lang="en-US" i="1" dirty="0" err="1" smtClean="0">
                <a:latin typeface="Symbol" panose="05050102010706020507" pitchFamily="18" charset="2"/>
              </a:rPr>
              <a:t>b</a:t>
            </a:r>
            <a:r>
              <a:rPr lang="en-US" i="1" baseline="-25000" dirty="0" err="1" smtClean="0">
                <a:latin typeface="Times New Roman" panose="02020603050405020304" pitchFamily="18" charset="0"/>
              </a:rPr>
              <a:t>m</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i="1" dirty="0" err="1" smtClean="0">
                <a:latin typeface="Times New Roman" panose="02020603050405020304" pitchFamily="18" charset="0"/>
              </a:rPr>
              <a:t>x</a:t>
            </a:r>
            <a:r>
              <a:rPr lang="en-US" i="1" baseline="30000" dirty="0" err="1" smtClean="0">
                <a:latin typeface="Times New Roman" panose="02020603050405020304" pitchFamily="18" charset="0"/>
              </a:rPr>
              <a:t>n</a:t>
            </a:r>
            <a:r>
              <a:rPr lang="en-US" baseline="30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a:t>
            </a:r>
          </a:p>
          <a:p>
            <a:pPr marL="457200" lvl="1" indent="0" algn="ctr">
              <a:buNone/>
            </a:pPr>
            <a:r>
              <a:rPr lang="en-US" dirty="0">
                <a:latin typeface="Times New Roman" panose="02020603050405020304" pitchFamily="18" charset="0"/>
              </a:rPr>
              <a:t> </a:t>
            </a:r>
            <a:r>
              <a:rPr lang="en-US" dirty="0" smtClean="0">
                <a:latin typeface="Times New Roman" panose="02020603050405020304" pitchFamily="18" charset="0"/>
              </a:rPr>
              <a:t>                            </a:t>
            </a:r>
            <a:r>
              <a:rPr lang="en-US" dirty="0">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smtClean="0">
                <a:latin typeface="Symbol" panose="05050102010706020507" pitchFamily="18" charset="2"/>
              </a:rPr>
              <a:t>a</a:t>
            </a:r>
            <a:r>
              <a:rPr lang="en-US" baseline="-25000" dirty="0" smtClean="0">
                <a:latin typeface="Times New Roman" panose="02020603050405020304" pitchFamily="18" charset="0"/>
              </a:rPr>
              <a:t>2</a:t>
            </a:r>
            <a:r>
              <a:rPr lang="en-US" i="1" dirty="0" smtClean="0">
                <a:latin typeface="Times New Roman" panose="02020603050405020304" pitchFamily="18" charset="0"/>
              </a:rPr>
              <a:t> </a:t>
            </a:r>
            <a:r>
              <a:rPr lang="en-US" i="1" dirty="0">
                <a:latin typeface="Times New Roman" panose="02020603050405020304" pitchFamily="18" charset="0"/>
              </a:rPr>
              <a:t>+ </a:t>
            </a:r>
            <a:r>
              <a:rPr lang="en-US" i="1" dirty="0" smtClean="0">
                <a:latin typeface="Symbol" panose="05050102010706020507" pitchFamily="18" charset="2"/>
              </a:rPr>
              <a:t>b</a:t>
            </a:r>
            <a:r>
              <a:rPr lang="en-US" baseline="-25000" dirty="0" smtClean="0">
                <a:latin typeface="Times New Roman" panose="02020603050405020304" pitchFamily="18" charset="0"/>
              </a:rPr>
              <a:t>2</a:t>
            </a:r>
            <a:r>
              <a:rPr lang="en-US" dirty="0" smtClean="0">
                <a:latin typeface="Times New Roman" panose="02020603050405020304" pitchFamily="18" charset="0"/>
              </a:rPr>
              <a:t>)</a:t>
            </a:r>
            <a:r>
              <a:rPr lang="en-US" i="1" dirty="0" smtClean="0">
                <a:latin typeface="Symbol" panose="05050102010706020507" pitchFamily="18" charset="2"/>
              </a:rPr>
              <a:t> </a:t>
            </a:r>
            <a:r>
              <a:rPr lang="en-US" i="1" dirty="0">
                <a:latin typeface="Times New Roman" panose="02020603050405020304" pitchFamily="18" charset="0"/>
              </a:rPr>
              <a:t>x</a:t>
            </a:r>
            <a:r>
              <a:rPr lang="en-US" baseline="30000" dirty="0">
                <a:latin typeface="Times New Roman" panose="02020603050405020304" pitchFamily="18" charset="0"/>
              </a:rPr>
              <a:t>2</a:t>
            </a:r>
            <a:r>
              <a:rPr lang="en-US" i="1" baseline="30000" dirty="0">
                <a:latin typeface="Times New Roman" panose="02020603050405020304" pitchFamily="18" charset="0"/>
              </a:rPr>
              <a:t> </a:t>
            </a:r>
            <a:r>
              <a:rPr lang="en-US" dirty="0">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US" i="1" dirty="0">
                <a:latin typeface="Times New Roman" panose="02020603050405020304" pitchFamily="18" charset="0"/>
              </a:rPr>
              <a:t>+ </a:t>
            </a:r>
            <a:r>
              <a:rPr lang="en-US" i="1" dirty="0" smtClean="0">
                <a:latin typeface="Symbol" panose="05050102010706020507" pitchFamily="18" charset="2"/>
              </a:rPr>
              <a:t>b</a:t>
            </a:r>
            <a:r>
              <a:rPr lang="en-US" baseline="-25000" dirty="0" smtClean="0">
                <a:latin typeface="Times New Roman" panose="02020603050405020304" pitchFamily="18" charset="0"/>
              </a:rPr>
              <a:t>1</a:t>
            </a:r>
            <a:r>
              <a:rPr lang="en-US" dirty="0" smtClean="0">
                <a:latin typeface="Times New Roman" panose="02020603050405020304" pitchFamily="18" charset="0"/>
              </a:rPr>
              <a:t>)</a:t>
            </a:r>
            <a:r>
              <a:rPr lang="en-US" i="1" dirty="0" smtClean="0">
                <a:latin typeface="Symbol" panose="05050102010706020507" pitchFamily="18" charset="2"/>
              </a:rPr>
              <a:t> </a:t>
            </a:r>
            <a:r>
              <a:rPr lang="en-US" i="1" dirty="0">
                <a:latin typeface="Times New Roman" panose="02020603050405020304" pitchFamily="18" charset="0"/>
              </a:rPr>
              <a:t>x</a:t>
            </a:r>
            <a:r>
              <a:rPr lang="en-US" dirty="0">
                <a:latin typeface="Times New Roman" panose="02020603050405020304" pitchFamily="18" charset="0"/>
              </a:rPr>
              <a:t> + </a:t>
            </a:r>
            <a:r>
              <a:rPr lang="en-US" dirty="0">
                <a:solidFill>
                  <a:prstClr val="white"/>
                </a:solidFill>
                <a:latin typeface="Times New Roman" panose="02020603050405020304" pitchFamily="18" charset="0"/>
              </a:rPr>
              <a:t>(</a:t>
            </a:r>
            <a:r>
              <a:rPr lang="en-US" i="1" dirty="0" smtClean="0">
                <a:latin typeface="Symbol" panose="05050102010706020507" pitchFamily="18" charset="2"/>
              </a:rPr>
              <a:t>a</a:t>
            </a:r>
            <a:r>
              <a:rPr lang="en-US" baseline="-25000" dirty="0" smtClean="0">
                <a:latin typeface="Times New Roman" panose="02020603050405020304" pitchFamily="18" charset="0"/>
              </a:rPr>
              <a:t>0</a:t>
            </a:r>
            <a:r>
              <a:rPr lang="en-US" i="1" dirty="0" smtClean="0">
                <a:latin typeface="Times New Roman" panose="02020603050405020304" pitchFamily="18" charset="0"/>
              </a:rPr>
              <a:t> </a:t>
            </a:r>
            <a:r>
              <a:rPr lang="en-US" i="1" dirty="0">
                <a:latin typeface="Times New Roman" panose="02020603050405020304" pitchFamily="18" charset="0"/>
              </a:rPr>
              <a:t>+ </a:t>
            </a:r>
            <a:r>
              <a:rPr lang="en-US" i="1" dirty="0" smtClean="0">
                <a:latin typeface="Symbol" panose="05050102010706020507" pitchFamily="18" charset="2"/>
              </a:rPr>
              <a:t>b</a:t>
            </a:r>
            <a:r>
              <a:rPr lang="en-US" baseline="-25000" dirty="0" smtClean="0">
                <a:latin typeface="Times New Roman" panose="02020603050405020304" pitchFamily="18" charset="0"/>
              </a:rPr>
              <a:t>0</a:t>
            </a:r>
            <a:r>
              <a:rPr lang="en-US" dirty="0" smtClean="0">
                <a:latin typeface="Times New Roman" panose="02020603050405020304" pitchFamily="18" charset="0"/>
              </a:rPr>
              <a:t>)</a:t>
            </a:r>
            <a:endParaRPr lang="en-US" i="1" dirty="0">
              <a:solidFill>
                <a:prstClr val="white"/>
              </a:solidFill>
              <a:latin typeface="Times New Roman" panose="02020603050405020304" pitchFamily="18" charset="0"/>
            </a:endParaRPr>
          </a:p>
          <a:p>
            <a:pPr marL="457200" lvl="1" indent="0">
              <a:buNone/>
            </a:pPr>
            <a:r>
              <a:rPr lang="en-US" dirty="0" smtClean="0"/>
              <a:t>	where </a:t>
            </a:r>
            <a:r>
              <a:rPr lang="en-US" i="1" dirty="0" smtClean="0">
                <a:latin typeface="Times New Roman" panose="02020603050405020304" pitchFamily="18" charset="0"/>
              </a:rPr>
              <a:t>m</a:t>
            </a:r>
            <a:r>
              <a:rPr lang="en-US" dirty="0" smtClean="0">
                <a:latin typeface="Times New Roman" panose="02020603050405020304" pitchFamily="18" charset="0"/>
              </a:rPr>
              <a:t> = </a:t>
            </a:r>
            <a:r>
              <a:rPr lang="en-US" dirty="0" err="1" smtClean="0">
                <a:latin typeface="Times New Roman" panose="02020603050405020304" pitchFamily="18" charset="0"/>
              </a:rPr>
              <a:t>deg</a:t>
            </a:r>
            <a:r>
              <a:rPr lang="en-US" dirty="0" smtClean="0">
                <a:latin typeface="Times New Roman" panose="02020603050405020304" pitchFamily="18" charset="0"/>
              </a:rPr>
              <a:t>(</a:t>
            </a:r>
            <a:r>
              <a:rPr lang="en-US" i="1" dirty="0" smtClean="0">
                <a:latin typeface="Times New Roman" panose="02020603050405020304" pitchFamily="18" charset="0"/>
              </a:rPr>
              <a:t>p</a:t>
            </a:r>
            <a:r>
              <a:rPr lang="en-US" dirty="0" smtClean="0">
                <a:latin typeface="Times New Roman" panose="02020603050405020304" pitchFamily="18" charset="0"/>
              </a:rPr>
              <a:t> + </a:t>
            </a:r>
            <a:r>
              <a:rPr lang="en-US" i="1" dirty="0" smtClean="0">
                <a:latin typeface="Times New Roman" panose="02020603050405020304" pitchFamily="18" charset="0"/>
              </a:rPr>
              <a:t>q</a:t>
            </a:r>
            <a:r>
              <a:rPr lang="en-US" dirty="0" smtClean="0">
                <a:latin typeface="Times New Roman" panose="02020603050405020304" pitchFamily="18" charset="0"/>
              </a:rPr>
              <a:t>) </a:t>
            </a:r>
            <a:r>
              <a:rPr lang="en-CA" dirty="0" smtClean="0">
                <a:latin typeface="Times New Roman" panose="02020603050405020304" pitchFamily="18" charset="0"/>
              </a:rPr>
              <a:t>≤ max{ </a:t>
            </a:r>
            <a:r>
              <a:rPr lang="en-CA" dirty="0" err="1" smtClean="0">
                <a:latin typeface="Times New Roman" panose="02020603050405020304" pitchFamily="18" charset="0"/>
              </a:rPr>
              <a:t>deg</a:t>
            </a:r>
            <a:r>
              <a:rPr lang="en-CA" dirty="0" smtClean="0">
                <a:latin typeface="Times New Roman" panose="02020603050405020304" pitchFamily="18" charset="0"/>
              </a:rPr>
              <a:t>(</a:t>
            </a:r>
            <a:r>
              <a:rPr lang="en-CA" i="1" dirty="0" smtClean="0">
                <a:latin typeface="Times New Roman" panose="02020603050405020304" pitchFamily="18" charset="0"/>
              </a:rPr>
              <a:t>p</a:t>
            </a:r>
            <a:r>
              <a:rPr lang="en-CA" dirty="0" smtClean="0">
                <a:latin typeface="Times New Roman" panose="02020603050405020304" pitchFamily="18" charset="0"/>
              </a:rPr>
              <a:t>), </a:t>
            </a:r>
            <a:r>
              <a:rPr lang="en-CA" dirty="0" err="1" smtClean="0">
                <a:latin typeface="Times New Roman" panose="02020603050405020304" pitchFamily="18" charset="0"/>
              </a:rPr>
              <a:t>deg</a:t>
            </a:r>
            <a:r>
              <a:rPr lang="en-CA" dirty="0" smtClean="0">
                <a:latin typeface="Times New Roman" panose="02020603050405020304" pitchFamily="18" charset="0"/>
              </a:rPr>
              <a:t>(</a:t>
            </a:r>
            <a:r>
              <a:rPr lang="en-CA" i="1" dirty="0" smtClean="0">
                <a:latin typeface="Times New Roman" panose="02020603050405020304" pitchFamily="18" charset="0"/>
              </a:rPr>
              <a:t>q</a:t>
            </a:r>
            <a:r>
              <a:rPr lang="en-CA" dirty="0" smtClean="0">
                <a:latin typeface="Times New Roman" panose="02020603050405020304" pitchFamily="18" charset="0"/>
              </a:rPr>
              <a:t>) }</a:t>
            </a:r>
            <a:endParaRPr lang="en-US" dirty="0" smtClean="0">
              <a:latin typeface="Times New Roman" panose="02020603050405020304" pitchFamily="18" charset="0"/>
            </a:endParaRPr>
          </a:p>
          <a:p>
            <a:pPr lvl="1"/>
            <a:r>
              <a:rPr lang="en-US" dirty="0" smtClean="0"/>
              <a:t>The </a:t>
            </a:r>
            <a:r>
              <a:rPr lang="en-US" i="1" dirty="0" smtClean="0"/>
              <a:t>zero vector </a:t>
            </a:r>
            <a:r>
              <a:rPr lang="en-US" dirty="0" smtClean="0"/>
              <a:t>is the zero polynomial       where</a:t>
            </a:r>
          </a:p>
          <a:p>
            <a:pPr lvl="1"/>
            <a:endParaRPr lang="en-US" dirty="0" smtClean="0"/>
          </a:p>
          <a:p>
            <a:pPr lvl="1"/>
            <a:r>
              <a:rPr lang="en-US" dirty="0" smtClean="0"/>
              <a:t>Additive inverses: </a:t>
            </a:r>
            <a:r>
              <a:rPr lang="en-US" dirty="0"/>
              <a:t>given </a:t>
            </a:r>
            <a:r>
              <a:rPr lang="en-US" i="1" dirty="0" smtClean="0">
                <a:latin typeface="Times New Roman" panose="02020603050405020304" pitchFamily="18" charset="0"/>
              </a:rPr>
              <a:t>p</a:t>
            </a:r>
            <a:r>
              <a:rPr lang="en-US" dirty="0" smtClean="0"/>
              <a:t>, –</a:t>
            </a:r>
            <a:r>
              <a:rPr lang="en-US" i="1" dirty="0" smtClean="0">
                <a:latin typeface="Times New Roman" panose="02020603050405020304" pitchFamily="18" charset="0"/>
              </a:rPr>
              <a:t>p</a:t>
            </a:r>
            <a:r>
              <a:rPr lang="en-US" dirty="0" smtClean="0"/>
              <a:t> </a:t>
            </a:r>
            <a:r>
              <a:rPr lang="en-US" dirty="0"/>
              <a:t>is the polynomial</a:t>
            </a:r>
          </a:p>
          <a:p>
            <a:pPr marL="457200" lvl="1" indent="0" algn="ctr">
              <a:buNone/>
            </a:pPr>
            <a:r>
              <a:rPr lang="en-US" dirty="0" smtClean="0">
                <a:solidFill>
                  <a:prstClr val="white"/>
                </a:solidFill>
                <a:latin typeface="Symbol" panose="05050102010706020507" pitchFamily="18" charset="2"/>
              </a:rPr>
              <a:t>(</a:t>
            </a:r>
            <a:r>
              <a:rPr lang="en-US" dirty="0" smtClean="0">
                <a:solidFill>
                  <a:prstClr val="white"/>
                </a:solidFill>
                <a:latin typeface="Times New Roman" panose="02020603050405020304" pitchFamily="18" charset="0"/>
              </a:rPr>
              <a:t>–</a:t>
            </a:r>
            <a:r>
              <a:rPr lang="en-US" i="1" dirty="0" smtClean="0">
                <a:solidFill>
                  <a:prstClr val="white"/>
                </a:solidFill>
                <a:latin typeface="Times New Roman" panose="02020603050405020304" pitchFamily="18" charset="0"/>
              </a:rPr>
              <a:t>p</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x</a:t>
            </a:r>
            <a:r>
              <a:rPr lang="en-US" dirty="0">
                <a:solidFill>
                  <a:prstClr val="white"/>
                </a:solidFill>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i="1" dirty="0" smtClean="0">
                <a:latin typeface="Symbol" panose="05050102010706020507" pitchFamily="18" charset="2"/>
              </a:rPr>
              <a:t>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dirty="0">
                <a:latin typeface="Times New Roman" panose="02020603050405020304" pitchFamily="18" charset="0"/>
              </a:rPr>
              <a:t> </a:t>
            </a:r>
            <a:r>
              <a:rPr lang="en-US" dirty="0" smtClean="0">
                <a:solidFill>
                  <a:prstClr val="white"/>
                </a:solidFill>
                <a:latin typeface="Times New Roman" panose="02020603050405020304" pitchFamily="18" charset="0"/>
              </a:rPr>
              <a:t>– </a:t>
            </a:r>
            <a:r>
              <a:rPr lang="en-US" i="1" dirty="0" smtClean="0">
                <a:latin typeface="Symbol" panose="05050102010706020507" pitchFamily="18" charset="2"/>
              </a:rPr>
              <a:t>a</a:t>
            </a:r>
            <a:r>
              <a:rPr lang="en-US" i="1" baseline="-25000" dirty="0" smtClean="0">
                <a:latin typeface="Times New Roman" panose="02020603050405020304" pitchFamily="18" charset="0"/>
              </a:rPr>
              <a:t>n</a:t>
            </a:r>
            <a:r>
              <a:rPr lang="en-US" baseline="-25000" dirty="0" smtClean="0">
                <a:latin typeface="Times New Roman" panose="02020603050405020304" pitchFamily="18" charset="0"/>
              </a:rPr>
              <a:t>–1</a:t>
            </a:r>
            <a:r>
              <a:rPr lang="en-US" i="1" dirty="0" smtClean="0">
                <a:latin typeface="Symbol" panose="05050102010706020507" pitchFamily="18" charset="2"/>
              </a:rPr>
              <a:t> </a:t>
            </a:r>
            <a:r>
              <a:rPr lang="en-US" i="1" dirty="0" err="1">
                <a:latin typeface="Times New Roman" panose="02020603050405020304" pitchFamily="18" charset="0"/>
              </a:rPr>
              <a:t>x</a:t>
            </a:r>
            <a:r>
              <a:rPr lang="en-US" i="1" baseline="30000" dirty="0" err="1">
                <a:latin typeface="Times New Roman" panose="02020603050405020304" pitchFamily="18" charset="0"/>
              </a:rPr>
              <a:t>n</a:t>
            </a:r>
            <a:r>
              <a:rPr lang="en-US" baseline="30000" dirty="0">
                <a:latin typeface="Times New Roman" panose="02020603050405020304" pitchFamily="18" charset="0"/>
              </a:rPr>
              <a:t>–1</a:t>
            </a:r>
            <a:r>
              <a:rPr lang="en-US" dirty="0">
                <a:latin typeface="Times New Roman" panose="02020603050405020304" pitchFamily="18" charset="0"/>
              </a:rPr>
              <a:t> </a:t>
            </a:r>
            <a:r>
              <a:rPr lang="en-US" dirty="0">
                <a:solidFill>
                  <a:prstClr val="white"/>
                </a:solidFill>
                <a:latin typeface="Times New Roman" panose="02020603050405020304" pitchFamily="18" charset="0"/>
              </a:rPr>
              <a:t>–</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solidFill>
                  <a:prstClr val="white"/>
                </a:solidFill>
                <a:latin typeface="Times New Roman" panose="02020603050405020304" pitchFamily="18" charset="0"/>
              </a:rPr>
              <a:t>– </a:t>
            </a:r>
            <a:r>
              <a:rPr lang="en-US" i="1" dirty="0" smtClean="0">
                <a:latin typeface="Symbol" panose="05050102010706020507" pitchFamily="18" charset="2"/>
              </a:rPr>
              <a:t>a</a:t>
            </a:r>
            <a:r>
              <a:rPr lang="en-US" baseline="-25000" dirty="0" smtClean="0">
                <a:latin typeface="Times New Roman" panose="02020603050405020304" pitchFamily="18" charset="0"/>
              </a:rPr>
              <a:t>2</a:t>
            </a:r>
            <a:r>
              <a:rPr lang="en-US" i="1" dirty="0" smtClean="0">
                <a:latin typeface="Symbol" panose="05050102010706020507" pitchFamily="18" charset="2"/>
              </a:rPr>
              <a:t> </a:t>
            </a:r>
            <a:r>
              <a:rPr lang="en-US" i="1" dirty="0">
                <a:latin typeface="Times New Roman" panose="02020603050405020304" pitchFamily="18" charset="0"/>
              </a:rPr>
              <a:t>x</a:t>
            </a:r>
            <a:r>
              <a:rPr lang="en-US" baseline="30000" dirty="0">
                <a:latin typeface="Times New Roman" panose="02020603050405020304" pitchFamily="18" charset="0"/>
              </a:rPr>
              <a:t>2</a:t>
            </a:r>
            <a:r>
              <a:rPr lang="en-US" i="1" baseline="30000" dirty="0">
                <a:latin typeface="Times New Roman" panose="02020603050405020304" pitchFamily="18" charset="0"/>
              </a:rPr>
              <a:t> </a:t>
            </a:r>
            <a:r>
              <a:rPr lang="en-US" dirty="0" smtClean="0">
                <a:solidFill>
                  <a:prstClr val="white"/>
                </a:solidFill>
                <a:latin typeface="Times New Roman" panose="02020603050405020304" pitchFamily="18" charset="0"/>
              </a:rPr>
              <a:t>–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i="1" dirty="0" smtClean="0">
                <a:latin typeface="Symbol" panose="05050102010706020507" pitchFamily="18" charset="2"/>
              </a:rPr>
              <a:t> </a:t>
            </a:r>
            <a:r>
              <a:rPr lang="en-US" i="1" dirty="0">
                <a:latin typeface="Times New Roman" panose="02020603050405020304" pitchFamily="18" charset="0"/>
              </a:rPr>
              <a:t>x</a:t>
            </a:r>
            <a:r>
              <a:rPr lang="en-US" dirty="0">
                <a:latin typeface="Times New Roman" panose="02020603050405020304" pitchFamily="18" charset="0"/>
              </a:rPr>
              <a:t> </a:t>
            </a:r>
            <a:r>
              <a:rPr lang="en-US" dirty="0" smtClean="0">
                <a:solidFill>
                  <a:prstClr val="white"/>
                </a:solidFill>
                <a:latin typeface="Times New Roman" panose="02020603050405020304" pitchFamily="18" charset="0"/>
              </a:rPr>
              <a:t>– </a:t>
            </a:r>
            <a:r>
              <a:rPr lang="en-US" i="1" dirty="0" smtClean="0">
                <a:latin typeface="Symbol" panose="05050102010706020507" pitchFamily="18" charset="2"/>
              </a:rPr>
              <a:t>a</a:t>
            </a:r>
            <a:r>
              <a:rPr lang="en-US" baseline="-25000" dirty="0" smtClean="0">
                <a:latin typeface="Times New Roman" panose="02020603050405020304" pitchFamily="18" charset="0"/>
              </a:rPr>
              <a:t>0</a:t>
            </a:r>
            <a:endParaRPr lang="en-US" i="1"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Other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010258693"/>
              </p:ext>
            </p:extLst>
          </p:nvPr>
        </p:nvGraphicFramePr>
        <p:xfrm>
          <a:off x="4382582" y="4696691"/>
          <a:ext cx="1196398" cy="461818"/>
        </p:xfrm>
        <a:graphic>
          <a:graphicData uri="http://schemas.openxmlformats.org/presentationml/2006/ole">
            <mc:AlternateContent xmlns:mc="http://schemas.openxmlformats.org/markup-compatibility/2006">
              <mc:Choice xmlns:v="urn:schemas-microsoft-com:vml" Requires="v">
                <p:oleObj spid="_x0000_s168985" name="Equation" r:id="rId6" imgW="888840" imgH="419040" progId="Equation.DSMT4">
                  <p:embed/>
                </p:oleObj>
              </mc:Choice>
              <mc:Fallback>
                <p:oleObj name="Equation" r:id="rId6" imgW="888840" imgH="419040" progId="Equation.DSMT4">
                  <p:embed/>
                  <p:pic>
                    <p:nvPicPr>
                      <p:cNvPr id="0" name="Object 5"/>
                      <p:cNvPicPr>
                        <a:picLocks noChangeAspect="1" noChangeArrowheads="1"/>
                      </p:cNvPicPr>
                      <p:nvPr/>
                    </p:nvPicPr>
                    <p:blipFill>
                      <a:blip r:embed="rId7"/>
                      <a:srcRect/>
                      <a:stretch>
                        <a:fillRect/>
                      </a:stretch>
                    </p:blipFill>
                    <p:spPr bwMode="auto">
                      <a:xfrm>
                        <a:off x="4382582" y="4696691"/>
                        <a:ext cx="1196398" cy="46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15127597"/>
              </p:ext>
            </p:extLst>
          </p:nvPr>
        </p:nvGraphicFramePr>
        <p:xfrm>
          <a:off x="5726112" y="4266722"/>
          <a:ext cx="222250" cy="363682"/>
        </p:xfrm>
        <a:graphic>
          <a:graphicData uri="http://schemas.openxmlformats.org/presentationml/2006/ole">
            <mc:AlternateContent xmlns:mc="http://schemas.openxmlformats.org/markup-compatibility/2006">
              <mc:Choice xmlns:v="urn:schemas-microsoft-com:vml" Requires="v">
                <p:oleObj spid="_x0000_s168986" name="Equation" r:id="rId8" imgW="164880" imgH="330120" progId="Equation.DSMT4">
                  <p:embed/>
                </p:oleObj>
              </mc:Choice>
              <mc:Fallback>
                <p:oleObj name="Equation" r:id="rId8" imgW="164880" imgH="330120" progId="Equation.DSMT4">
                  <p:embed/>
                  <p:pic>
                    <p:nvPicPr>
                      <p:cNvPr id="0" name=""/>
                      <p:cNvPicPr>
                        <a:picLocks noChangeAspect="1" noChangeArrowheads="1"/>
                      </p:cNvPicPr>
                      <p:nvPr/>
                    </p:nvPicPr>
                    <p:blipFill>
                      <a:blip r:embed="rId9"/>
                      <a:srcRect/>
                      <a:stretch>
                        <a:fillRect/>
                      </a:stretch>
                    </p:blipFill>
                    <p:spPr bwMode="auto">
                      <a:xfrm>
                        <a:off x="5726112" y="4266722"/>
                        <a:ext cx="222250" cy="36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18386138"/>
      </p:ext>
    </p:extLst>
  </p:cSld>
  <p:clrMapOvr>
    <a:masterClrMapping/>
  </p:clrMapOvr>
  <mc:AlternateContent xmlns:mc="http://schemas.openxmlformats.org/markup-compatibility/2006">
    <mc:Choice xmlns:p14="http://schemas.microsoft.com/office/powerpoint/2010/main" Requires="p14">
      <p:transition spd="slow" p14:dur="2000" advTm="87743"/>
    </mc:Choice>
    <mc:Fallback>
      <p:transition spd="slow" advTm="87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4|20.4|32.1|9.6"/>
</p:tagLst>
</file>

<file path=ppt/tags/tag10.xml><?xml version="1.0" encoding="utf-8"?>
<p:tagLst xmlns:a="http://schemas.openxmlformats.org/drawingml/2006/main" xmlns:r="http://schemas.openxmlformats.org/officeDocument/2006/relationships" xmlns:p="http://schemas.openxmlformats.org/presentationml/2006/main">
  <p:tag name="TIMING" val="|6.9|16.7|13.1"/>
</p:tagLst>
</file>

<file path=ppt/tags/tag11.xml><?xml version="1.0" encoding="utf-8"?>
<p:tagLst xmlns:a="http://schemas.openxmlformats.org/drawingml/2006/main" xmlns:r="http://schemas.openxmlformats.org/officeDocument/2006/relationships" xmlns:p="http://schemas.openxmlformats.org/presentationml/2006/main">
  <p:tag name="TIMING" val="|10.5|6.8|11.4|19.6|25.2"/>
</p:tagLst>
</file>

<file path=ppt/tags/tag12.xml><?xml version="1.0" encoding="utf-8"?>
<p:tagLst xmlns:a="http://schemas.openxmlformats.org/drawingml/2006/main" xmlns:r="http://schemas.openxmlformats.org/officeDocument/2006/relationships" xmlns:p="http://schemas.openxmlformats.org/presentationml/2006/main">
  <p:tag name="TIMING" val="|2.9|18.6|38.8|17.4"/>
</p:tagLst>
</file>

<file path=ppt/tags/tag13.xml><?xml version="1.0" encoding="utf-8"?>
<p:tagLst xmlns:a="http://schemas.openxmlformats.org/drawingml/2006/main" xmlns:r="http://schemas.openxmlformats.org/officeDocument/2006/relationships" xmlns:p="http://schemas.openxmlformats.org/presentationml/2006/main">
  <p:tag name="TIMING" val="|2.9|18.6|38.8|17.4"/>
</p:tagLst>
</file>

<file path=ppt/tags/tag14.xml><?xml version="1.0" encoding="utf-8"?>
<p:tagLst xmlns:a="http://schemas.openxmlformats.org/drawingml/2006/main" xmlns:r="http://schemas.openxmlformats.org/officeDocument/2006/relationships" xmlns:p="http://schemas.openxmlformats.org/presentationml/2006/main">
  <p:tag name="TIMING" val="|2.9|18.6|38.8|17.4"/>
</p:tagLst>
</file>

<file path=ppt/tags/tag15.xml><?xml version="1.0" encoding="utf-8"?>
<p:tagLst xmlns:a="http://schemas.openxmlformats.org/drawingml/2006/main" xmlns:r="http://schemas.openxmlformats.org/officeDocument/2006/relationships" xmlns:p="http://schemas.openxmlformats.org/presentationml/2006/main">
  <p:tag name="TIMING" val="|2.9|18.6|38.8|17.4"/>
</p:tagLst>
</file>

<file path=ppt/tags/tag16.xml><?xml version="1.0" encoding="utf-8"?>
<p:tagLst xmlns:a="http://schemas.openxmlformats.org/drawingml/2006/main" xmlns:r="http://schemas.openxmlformats.org/officeDocument/2006/relationships" xmlns:p="http://schemas.openxmlformats.org/presentationml/2006/main">
  <p:tag name="TIMING" val="|2.9|18.6|38.8|17.4"/>
</p:tagLst>
</file>

<file path=ppt/tags/tag17.xml><?xml version="1.0" encoding="utf-8"?>
<p:tagLst xmlns:a="http://schemas.openxmlformats.org/drawingml/2006/main" xmlns:r="http://schemas.openxmlformats.org/officeDocument/2006/relationships" xmlns:p="http://schemas.openxmlformats.org/presentationml/2006/main">
  <p:tag name="TIMING" val="|11.7|25"/>
</p:tagLst>
</file>

<file path=ppt/tags/tag18.xml><?xml version="1.0" encoding="utf-8"?>
<p:tagLst xmlns:a="http://schemas.openxmlformats.org/drawingml/2006/main" xmlns:r="http://schemas.openxmlformats.org/officeDocument/2006/relationships" xmlns:p="http://schemas.openxmlformats.org/presentationml/2006/main">
  <p:tag name="TIMING" val="|8.5|11.8|7.8|13.5"/>
</p:tagLst>
</file>

<file path=ppt/tags/tag19.xml><?xml version="1.0" encoding="utf-8"?>
<p:tagLst xmlns:a="http://schemas.openxmlformats.org/drawingml/2006/main" xmlns:r="http://schemas.openxmlformats.org/officeDocument/2006/relationships" xmlns:p="http://schemas.openxmlformats.org/presentationml/2006/main">
  <p:tag name="TIMING" val="|16.8|13|21.2|8"/>
</p:tagLst>
</file>

<file path=ppt/tags/tag2.xml><?xml version="1.0" encoding="utf-8"?>
<p:tagLst xmlns:a="http://schemas.openxmlformats.org/drawingml/2006/main" xmlns:r="http://schemas.openxmlformats.org/officeDocument/2006/relationships" xmlns:p="http://schemas.openxmlformats.org/presentationml/2006/main">
  <p:tag name="TIMING" val="|8.2|14|12.2|29.9"/>
</p:tagLst>
</file>

<file path=ppt/tags/tag20.xml><?xml version="1.0" encoding="utf-8"?>
<p:tagLst xmlns:a="http://schemas.openxmlformats.org/drawingml/2006/main" xmlns:r="http://schemas.openxmlformats.org/officeDocument/2006/relationships" xmlns:p="http://schemas.openxmlformats.org/presentationml/2006/main">
  <p:tag name="TIMING" val="|17.9|12|1.7|7.4|23.3|6.8|11.8"/>
</p:tagLst>
</file>

<file path=ppt/tags/tag21.xml><?xml version="1.0" encoding="utf-8"?>
<p:tagLst xmlns:a="http://schemas.openxmlformats.org/drawingml/2006/main" xmlns:r="http://schemas.openxmlformats.org/officeDocument/2006/relationships" xmlns:p="http://schemas.openxmlformats.org/presentationml/2006/main">
  <p:tag name="TIMING" val="|2.9|11.4|41.3|14.7|10.7"/>
</p:tagLst>
</file>

<file path=ppt/tags/tag3.xml><?xml version="1.0" encoding="utf-8"?>
<p:tagLst xmlns:a="http://schemas.openxmlformats.org/drawingml/2006/main" xmlns:r="http://schemas.openxmlformats.org/officeDocument/2006/relationships" xmlns:p="http://schemas.openxmlformats.org/presentationml/2006/main">
  <p:tag name="TIMING" val="|22.4"/>
</p:tagLst>
</file>

<file path=ppt/tags/tag4.xml><?xml version="1.0" encoding="utf-8"?>
<p:tagLst xmlns:a="http://schemas.openxmlformats.org/drawingml/2006/main" xmlns:r="http://schemas.openxmlformats.org/officeDocument/2006/relationships" xmlns:p="http://schemas.openxmlformats.org/presentationml/2006/main">
  <p:tag name="TIMING" val="|22.7|11.2|14.8|12.2|10.4"/>
</p:tagLst>
</file>

<file path=ppt/tags/tag5.xml><?xml version="1.0" encoding="utf-8"?>
<p:tagLst xmlns:a="http://schemas.openxmlformats.org/drawingml/2006/main" xmlns:r="http://schemas.openxmlformats.org/officeDocument/2006/relationships" xmlns:p="http://schemas.openxmlformats.org/presentationml/2006/main">
  <p:tag name="TIMING" val="|19.3|11.1|27.6|20.3"/>
</p:tagLst>
</file>

<file path=ppt/tags/tag6.xml><?xml version="1.0" encoding="utf-8"?>
<p:tagLst xmlns:a="http://schemas.openxmlformats.org/drawingml/2006/main" xmlns:r="http://schemas.openxmlformats.org/officeDocument/2006/relationships" xmlns:p="http://schemas.openxmlformats.org/presentationml/2006/main">
  <p:tag name="TIMING" val="|19.2|22.5|16.4"/>
</p:tagLst>
</file>

<file path=ppt/tags/tag7.xml><?xml version="1.0" encoding="utf-8"?>
<p:tagLst xmlns:a="http://schemas.openxmlformats.org/drawingml/2006/main" xmlns:r="http://schemas.openxmlformats.org/officeDocument/2006/relationships" xmlns:p="http://schemas.openxmlformats.org/presentationml/2006/main">
  <p:tag name="TIMING" val="|4.3|15.9|33.7|10"/>
</p:tagLst>
</file>

<file path=ppt/tags/tag8.xml><?xml version="1.0" encoding="utf-8"?>
<p:tagLst xmlns:a="http://schemas.openxmlformats.org/drawingml/2006/main" xmlns:r="http://schemas.openxmlformats.org/officeDocument/2006/relationships" xmlns:p="http://schemas.openxmlformats.org/presentationml/2006/main">
  <p:tag name="TIMING" val="|25.9"/>
</p:tagLst>
</file>

<file path=ppt/tags/tag9.xml><?xml version="1.0" encoding="utf-8"?>
<p:tagLst xmlns:a="http://schemas.openxmlformats.org/drawingml/2006/main" xmlns:r="http://schemas.openxmlformats.org/officeDocument/2006/relationships" xmlns:p="http://schemas.openxmlformats.org/presentationml/2006/main">
  <p:tag name="TIMING" val="|2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24045</TotalTime>
  <Words>974</Words>
  <Application>Microsoft Office PowerPoint</Application>
  <PresentationFormat>On-screen Show (4:3)</PresentationFormat>
  <Paragraphs>246</Paragraphs>
  <Slides>28</Slides>
  <Notes>0</Notes>
  <HiddenSlides>0</HiddenSlides>
  <MMClips>28</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Office Theme</vt:lpstr>
      <vt:lpstr>Equation</vt:lpstr>
      <vt:lpstr>MathType 6.0 Equation</vt:lpstr>
      <vt:lpstr>2.4 Other vector spaces</vt:lpstr>
      <vt:lpstr>Introduction</vt:lpstr>
      <vt:lpstr>Discrete signals</vt:lpstr>
      <vt:lpstr>Discrete signals</vt:lpstr>
      <vt:lpstr>Discrete signals</vt:lpstr>
      <vt:lpstr>Modelling discrete signals</vt:lpstr>
      <vt:lpstr>Polynomials</vt:lpstr>
      <vt:lpstr>Polynomials</vt:lpstr>
      <vt:lpstr>Polynomials</vt:lpstr>
      <vt:lpstr>Polynomials</vt:lpstr>
      <vt:lpstr>Polynomials</vt:lpstr>
      <vt:lpstr>Continuous signals</vt:lpstr>
      <vt:lpstr>Continuous signals</vt:lpstr>
      <vt:lpstr>Continuous signals</vt:lpstr>
      <vt:lpstr>Continuous signals</vt:lpstr>
      <vt:lpstr>Continuous signals</vt:lpstr>
      <vt:lpstr>Continuous signals</vt:lpstr>
      <vt:lpstr>Continuous signals</vt:lpstr>
      <vt:lpstr>Continuous signals</vt:lpstr>
      <vt:lpstr>Real or complex?</vt:lpstr>
      <vt:lpstr>Vectors versus the entries</vt:lpstr>
      <vt:lpstr>Images</vt:lpstr>
      <vt:lpstr>Images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469</cp:revision>
  <dcterms:created xsi:type="dcterms:W3CDTF">2020-04-30T19:27:29Z</dcterms:created>
  <dcterms:modified xsi:type="dcterms:W3CDTF">2020-09-28T12:09:11Z</dcterms:modified>
</cp:coreProperties>
</file>